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41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5854"/>
    <p:restoredTop sz="94762"/>
  </p:normalViewPr>
  <p:slideViewPr>
    <p:cSldViewPr snapToGrid="0" snapToObjects="1">
      <p:cViewPr varScale="1">
        <p:scale>
          <a:sx n="25" d="100"/>
          <a:sy n="25" d="100"/>
        </p:scale>
        <p:origin x="228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2.tiff>
</file>

<file path=ppt/media/image3.tiff>
</file>

<file path=ppt/media/image4.tiff>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CA19D3-AE71-0B49-81F9-8C6863C14C7C}" type="datetimeFigureOut">
              <a:rPr lang="en-US" smtClean="0"/>
              <a:t>8/27/19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4445D7A-53A1-1C4E-86E9-0B96165C1394}" type="slidenum">
              <a:rPr lang="en-US" smtClean="0"/>
              <a:t>‹#›</a:t>
            </a:fld>
            <a:endParaRPr lang="en-US"/>
          </a:p>
        </p:txBody>
      </p:sp>
    </p:spTree>
    <p:extLst>
      <p:ext uri="{BB962C8B-B14F-4D97-AF65-F5344CB8AC3E}">
        <p14:creationId xmlns:p14="http://schemas.microsoft.com/office/powerpoint/2010/main" val="2580952149"/>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4445D7A-53A1-1C4E-86E9-0B96165C1394}" type="slidenum">
              <a:rPr lang="en-US" smtClean="0"/>
              <a:t>1</a:t>
            </a:fld>
            <a:endParaRPr lang="en-US"/>
          </a:p>
        </p:txBody>
      </p:sp>
    </p:spTree>
    <p:extLst>
      <p:ext uri="{BB962C8B-B14F-4D97-AF65-F5344CB8AC3E}">
        <p14:creationId xmlns:p14="http://schemas.microsoft.com/office/powerpoint/2010/main" val="29649915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B67D774-A982-9546-8833-1D51C736162E}"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1D1EB8-C671-264C-8230-086426E528FB}" type="slidenum">
              <a:rPr lang="en-US" smtClean="0"/>
              <a:t>‹#›</a:t>
            </a:fld>
            <a:endParaRPr lang="en-US"/>
          </a:p>
        </p:txBody>
      </p:sp>
    </p:spTree>
    <p:extLst>
      <p:ext uri="{BB962C8B-B14F-4D97-AF65-F5344CB8AC3E}">
        <p14:creationId xmlns:p14="http://schemas.microsoft.com/office/powerpoint/2010/main" val="30752549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67D774-A982-9546-8833-1D51C736162E}"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1D1EB8-C671-264C-8230-086426E528FB}" type="slidenum">
              <a:rPr lang="en-US" smtClean="0"/>
              <a:t>‹#›</a:t>
            </a:fld>
            <a:endParaRPr lang="en-US"/>
          </a:p>
        </p:txBody>
      </p:sp>
    </p:spTree>
    <p:extLst>
      <p:ext uri="{BB962C8B-B14F-4D97-AF65-F5344CB8AC3E}">
        <p14:creationId xmlns:p14="http://schemas.microsoft.com/office/powerpoint/2010/main" val="4054921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67D774-A982-9546-8833-1D51C736162E}"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1D1EB8-C671-264C-8230-086426E528FB}" type="slidenum">
              <a:rPr lang="en-US" smtClean="0"/>
              <a:t>‹#›</a:t>
            </a:fld>
            <a:endParaRPr lang="en-US"/>
          </a:p>
        </p:txBody>
      </p:sp>
    </p:spTree>
    <p:extLst>
      <p:ext uri="{BB962C8B-B14F-4D97-AF65-F5344CB8AC3E}">
        <p14:creationId xmlns:p14="http://schemas.microsoft.com/office/powerpoint/2010/main" val="33031755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67D774-A982-9546-8833-1D51C736162E}"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1D1EB8-C671-264C-8230-086426E528FB}" type="slidenum">
              <a:rPr lang="en-US" smtClean="0"/>
              <a:t>‹#›</a:t>
            </a:fld>
            <a:endParaRPr lang="en-US"/>
          </a:p>
        </p:txBody>
      </p:sp>
    </p:spTree>
    <p:extLst>
      <p:ext uri="{BB962C8B-B14F-4D97-AF65-F5344CB8AC3E}">
        <p14:creationId xmlns:p14="http://schemas.microsoft.com/office/powerpoint/2010/main" val="3243299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B67D774-A982-9546-8833-1D51C736162E}" type="datetimeFigureOut">
              <a:rPr lang="en-US" smtClean="0"/>
              <a:t>8/27/19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81D1EB8-C671-264C-8230-086426E528FB}" type="slidenum">
              <a:rPr lang="en-US" smtClean="0"/>
              <a:t>‹#›</a:t>
            </a:fld>
            <a:endParaRPr lang="en-US"/>
          </a:p>
        </p:txBody>
      </p:sp>
    </p:spTree>
    <p:extLst>
      <p:ext uri="{BB962C8B-B14F-4D97-AF65-F5344CB8AC3E}">
        <p14:creationId xmlns:p14="http://schemas.microsoft.com/office/powerpoint/2010/main" val="37245300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67D774-A982-9546-8833-1D51C736162E}" type="datetimeFigureOut">
              <a:rPr lang="en-US" smtClean="0"/>
              <a:t>8/27/19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1D1EB8-C671-264C-8230-086426E528FB}" type="slidenum">
              <a:rPr lang="en-US" smtClean="0"/>
              <a:t>‹#›</a:t>
            </a:fld>
            <a:endParaRPr lang="en-US"/>
          </a:p>
        </p:txBody>
      </p:sp>
    </p:spTree>
    <p:extLst>
      <p:ext uri="{BB962C8B-B14F-4D97-AF65-F5344CB8AC3E}">
        <p14:creationId xmlns:p14="http://schemas.microsoft.com/office/powerpoint/2010/main" val="1504011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B67D774-A982-9546-8833-1D51C736162E}" type="datetimeFigureOut">
              <a:rPr lang="en-US" smtClean="0"/>
              <a:t>8/27/19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81D1EB8-C671-264C-8230-086426E528FB}" type="slidenum">
              <a:rPr lang="en-US" smtClean="0"/>
              <a:t>‹#›</a:t>
            </a:fld>
            <a:endParaRPr lang="en-US"/>
          </a:p>
        </p:txBody>
      </p:sp>
    </p:spTree>
    <p:extLst>
      <p:ext uri="{BB962C8B-B14F-4D97-AF65-F5344CB8AC3E}">
        <p14:creationId xmlns:p14="http://schemas.microsoft.com/office/powerpoint/2010/main" val="2650363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B67D774-A982-9546-8833-1D51C736162E}" type="datetimeFigureOut">
              <a:rPr lang="en-US" smtClean="0"/>
              <a:t>8/27/19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81D1EB8-C671-264C-8230-086426E528FB}" type="slidenum">
              <a:rPr lang="en-US" smtClean="0"/>
              <a:t>‹#›</a:t>
            </a:fld>
            <a:endParaRPr lang="en-US"/>
          </a:p>
        </p:txBody>
      </p:sp>
    </p:spTree>
    <p:extLst>
      <p:ext uri="{BB962C8B-B14F-4D97-AF65-F5344CB8AC3E}">
        <p14:creationId xmlns:p14="http://schemas.microsoft.com/office/powerpoint/2010/main" val="27001392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67D774-A982-9546-8833-1D51C736162E}" type="datetimeFigureOut">
              <a:rPr lang="en-US" smtClean="0"/>
              <a:t>8/27/19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81D1EB8-C671-264C-8230-086426E528FB}" type="slidenum">
              <a:rPr lang="en-US" smtClean="0"/>
              <a:t>‹#›</a:t>
            </a:fld>
            <a:endParaRPr lang="en-US"/>
          </a:p>
        </p:txBody>
      </p:sp>
    </p:spTree>
    <p:extLst>
      <p:ext uri="{BB962C8B-B14F-4D97-AF65-F5344CB8AC3E}">
        <p14:creationId xmlns:p14="http://schemas.microsoft.com/office/powerpoint/2010/main" val="3511834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AB67D774-A982-9546-8833-1D51C736162E}" type="datetimeFigureOut">
              <a:rPr lang="en-US" smtClean="0"/>
              <a:t>8/27/19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1D1EB8-C671-264C-8230-086426E528FB}" type="slidenum">
              <a:rPr lang="en-US" smtClean="0"/>
              <a:t>‹#›</a:t>
            </a:fld>
            <a:endParaRPr lang="en-US"/>
          </a:p>
        </p:txBody>
      </p:sp>
    </p:spTree>
    <p:extLst>
      <p:ext uri="{BB962C8B-B14F-4D97-AF65-F5344CB8AC3E}">
        <p14:creationId xmlns:p14="http://schemas.microsoft.com/office/powerpoint/2010/main" val="247312956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AB67D774-A982-9546-8833-1D51C736162E}" type="datetimeFigureOut">
              <a:rPr lang="en-US" smtClean="0"/>
              <a:t>8/27/19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81D1EB8-C671-264C-8230-086426E528FB}" type="slidenum">
              <a:rPr lang="en-US" smtClean="0"/>
              <a:t>‹#›</a:t>
            </a:fld>
            <a:endParaRPr lang="en-US"/>
          </a:p>
        </p:txBody>
      </p:sp>
    </p:spTree>
    <p:extLst>
      <p:ext uri="{BB962C8B-B14F-4D97-AF65-F5344CB8AC3E}">
        <p14:creationId xmlns:p14="http://schemas.microsoft.com/office/powerpoint/2010/main" val="34111632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AB67D774-A982-9546-8833-1D51C736162E}" type="datetimeFigureOut">
              <a:rPr lang="en-US" smtClean="0"/>
              <a:t>8/27/19</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F81D1EB8-C671-264C-8230-086426E528FB}" type="slidenum">
              <a:rPr lang="en-US" smtClean="0"/>
              <a:t>‹#›</a:t>
            </a:fld>
            <a:endParaRPr lang="en-US"/>
          </a:p>
        </p:txBody>
      </p:sp>
    </p:spTree>
    <p:extLst>
      <p:ext uri="{BB962C8B-B14F-4D97-AF65-F5344CB8AC3E}">
        <p14:creationId xmlns:p14="http://schemas.microsoft.com/office/powerpoint/2010/main" val="4004811604"/>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emf"/><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5" Type="http://schemas.openxmlformats.org/officeDocument/2006/relationships/image" Target="../media/image3.tiff"/><Relationship Id="rId4" Type="http://schemas.openxmlformats.org/officeDocument/2006/relationships/image" Target="../media/image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extBox 32">
            <a:extLst>
              <a:ext uri="{FF2B5EF4-FFF2-40B4-BE49-F238E27FC236}">
                <a16:creationId xmlns:a16="http://schemas.microsoft.com/office/drawing/2014/main" id="{3E67EAE3-1CB1-C54E-A535-7C37068A1F19}"/>
              </a:ext>
            </a:extLst>
          </p:cNvPr>
          <p:cNvSpPr txBox="1"/>
          <p:nvPr/>
        </p:nvSpPr>
        <p:spPr>
          <a:xfrm>
            <a:off x="31383505" y="5693747"/>
            <a:ext cx="12339151" cy="8463855"/>
          </a:xfrm>
          <a:prstGeom prst="rect">
            <a:avLst/>
          </a:prstGeom>
          <a:noFill/>
        </p:spPr>
        <p:txBody>
          <a:bodyPr wrap="square" rtlCol="0">
            <a:spAutoFit/>
          </a:bodyPr>
          <a:lstStyle/>
          <a:p>
            <a:pPr marL="617220" indent="-617220">
              <a:buFont typeface="Arial" panose="020B0604020202020204" pitchFamily="34" charset="0"/>
              <a:buChar char="•"/>
            </a:pPr>
            <a:r>
              <a:rPr lang="en-US" sz="3400" dirty="0"/>
              <a:t>Pilot 2 results were surprising. The books seemed to lower boys’ ratings across the board yet increased girls’ ratings of other children’s interests, which we had not predicted. </a:t>
            </a:r>
          </a:p>
          <a:p>
            <a:pPr marL="617220" indent="-617220">
              <a:buFont typeface="Arial" panose="020B0604020202020204" pitchFamily="34" charset="0"/>
              <a:buChar char="•"/>
            </a:pPr>
            <a:r>
              <a:rPr lang="en-US" sz="3400" dirty="0"/>
              <a:t>Boys’ motivation in Pilot 2 resembled their motivation in Pilot 1</a:t>
            </a:r>
          </a:p>
          <a:p>
            <a:pPr marL="2263140" lvl="1" indent="-617220">
              <a:buFont typeface="Arial" panose="020B0604020202020204" pitchFamily="34" charset="0"/>
              <a:buChar char="•"/>
            </a:pPr>
            <a:r>
              <a:rPr lang="en-US" sz="3400" dirty="0"/>
              <a:t>Boys may be averse to stories with female protagonists, which may decrease their motivation (Connor &amp; Serbin, 1978)</a:t>
            </a:r>
          </a:p>
          <a:p>
            <a:pPr marL="617220" indent="-617220">
              <a:buFont typeface="Arial" panose="020B0604020202020204" pitchFamily="34" charset="0"/>
              <a:buChar char="•"/>
            </a:pPr>
            <a:r>
              <a:rPr lang="en-US" sz="3400" dirty="0"/>
              <a:t>However, in Pilot 2, while storybooks elevated girls’ ratings of other children’s motivation, it had negligible effects on their own motivation.</a:t>
            </a:r>
          </a:p>
          <a:p>
            <a:pPr marL="1028700" indent="-1028700">
              <a:buFont typeface="Arial" panose="020B0604020202020204" pitchFamily="34" charset="0"/>
              <a:buChar char="•"/>
            </a:pPr>
            <a:endParaRPr lang="en-US" sz="3400" dirty="0"/>
          </a:p>
          <a:p>
            <a:endParaRPr lang="en-US" sz="3400" dirty="0"/>
          </a:p>
          <a:p>
            <a:endParaRPr lang="en-US" sz="3400" dirty="0"/>
          </a:p>
          <a:p>
            <a:endParaRPr lang="en-US" sz="3400" dirty="0"/>
          </a:p>
          <a:p>
            <a:endParaRPr lang="en-US" sz="3400" dirty="0"/>
          </a:p>
          <a:p>
            <a:pPr lvl="1"/>
            <a:endParaRPr lang="en-US" sz="3400" dirty="0"/>
          </a:p>
        </p:txBody>
      </p:sp>
      <p:sp>
        <p:nvSpPr>
          <p:cNvPr id="32" name="TextBox 31">
            <a:extLst>
              <a:ext uri="{FF2B5EF4-FFF2-40B4-BE49-F238E27FC236}">
                <a16:creationId xmlns:a16="http://schemas.microsoft.com/office/drawing/2014/main" id="{8E502A1C-9FBA-2545-BA64-869AB38A9B80}"/>
              </a:ext>
            </a:extLst>
          </p:cNvPr>
          <p:cNvSpPr txBox="1"/>
          <p:nvPr/>
        </p:nvSpPr>
        <p:spPr>
          <a:xfrm>
            <a:off x="31076376" y="13052807"/>
            <a:ext cx="12346790" cy="6894195"/>
          </a:xfrm>
          <a:prstGeom prst="rect">
            <a:avLst/>
          </a:prstGeom>
          <a:noFill/>
        </p:spPr>
        <p:txBody>
          <a:bodyPr wrap="square" rtlCol="0">
            <a:spAutoFit/>
          </a:bodyPr>
          <a:lstStyle/>
          <a:p>
            <a:pPr marL="617220" indent="-617220">
              <a:buFont typeface="Arial" panose="020B0604020202020204" pitchFamily="34" charset="0"/>
              <a:buChar char="•"/>
            </a:pPr>
            <a:r>
              <a:rPr lang="en-US" sz="3400" dirty="0"/>
              <a:t>Our work is still very much in the pilot stage; these are small samples of convenience and our findings in Pilot 2 do not align with Pilot 1, so our conclusions are tentative.  </a:t>
            </a:r>
          </a:p>
          <a:p>
            <a:pPr marL="617220" indent="-617220">
              <a:buFont typeface="Arial" panose="020B0604020202020204" pitchFamily="34" charset="0"/>
              <a:buChar char="•"/>
            </a:pPr>
            <a:r>
              <a:rPr lang="en-US" sz="3400" dirty="0"/>
              <a:t>Still, taking both pilot studies together we have reason to believe that, as predicted, these three linguistic/narrative devices are problematic and are failing to inspire girls</a:t>
            </a:r>
          </a:p>
          <a:p>
            <a:pPr marL="2263140" lvl="1" indent="-617220">
              <a:buFont typeface="Arial" panose="020B0604020202020204" pitchFamily="34" charset="0"/>
              <a:buChar char="•"/>
            </a:pPr>
            <a:r>
              <a:rPr lang="en-US" sz="3400" dirty="0"/>
              <a:t> In Pilot 1 the excepts appeared to be backfiring, actually lowering girls’ motivation</a:t>
            </a:r>
          </a:p>
          <a:p>
            <a:pPr marL="2263140" lvl="1" indent="-617220">
              <a:buFont typeface="Arial" panose="020B0604020202020204" pitchFamily="34" charset="0"/>
              <a:buChar char="•"/>
            </a:pPr>
            <a:r>
              <a:rPr lang="en-US" sz="3400" dirty="0"/>
              <a:t>In Pilot 2, although they didn’t backfire, they showed no signs of improving girls’ own motivation, and left girls being considerably less motivated to pursue these occupations than they thought other boys and girls would be.</a:t>
            </a:r>
          </a:p>
        </p:txBody>
      </p:sp>
      <p:sp>
        <p:nvSpPr>
          <p:cNvPr id="31" name="TextBox 30">
            <a:extLst>
              <a:ext uri="{FF2B5EF4-FFF2-40B4-BE49-F238E27FC236}">
                <a16:creationId xmlns:a16="http://schemas.microsoft.com/office/drawing/2014/main" id="{B799E627-3FA0-3941-AE40-AF95BDC6A3C4}"/>
              </a:ext>
            </a:extLst>
          </p:cNvPr>
          <p:cNvSpPr txBox="1"/>
          <p:nvPr/>
        </p:nvSpPr>
        <p:spPr>
          <a:xfrm>
            <a:off x="16164350" y="16268055"/>
            <a:ext cx="14027908" cy="6370975"/>
          </a:xfrm>
          <a:prstGeom prst="rect">
            <a:avLst/>
          </a:prstGeom>
          <a:noFill/>
        </p:spPr>
        <p:txBody>
          <a:bodyPr wrap="square" rtlCol="0">
            <a:spAutoFit/>
          </a:bodyPr>
          <a:lstStyle/>
          <a:p>
            <a:endParaRPr lang="en-US" sz="3400" dirty="0"/>
          </a:p>
          <a:p>
            <a:r>
              <a:rPr lang="en-US" sz="3400" b="1" dirty="0"/>
              <a:t> </a:t>
            </a:r>
            <a:endParaRPr lang="en-US" sz="3400" dirty="0"/>
          </a:p>
          <a:p>
            <a:pPr marL="617220" indent="-617220">
              <a:buFont typeface="Arial" panose="020B0604020202020204" pitchFamily="34" charset="0"/>
              <a:buChar char="•"/>
            </a:pPr>
            <a:r>
              <a:rPr lang="en-US" sz="3400" dirty="0"/>
              <a:t>Participants: n = 23 5-6 year old children (mean age: 5.82); 12 at Bing Nursery School and 11 at Palo Alto Junior Museum and Zoo (JMZ)</a:t>
            </a:r>
          </a:p>
          <a:p>
            <a:pPr marL="617220" indent="-617220">
              <a:buFont typeface="Arial" panose="020B0604020202020204" pitchFamily="34" charset="0"/>
              <a:buChar char="•"/>
            </a:pPr>
            <a:r>
              <a:rPr lang="en-US" sz="3400" dirty="0"/>
              <a:t>The only change from Pilot 1 was that we added 3-4 repetitions of the relevant sentences to ensure they were noticed: e.g., “Did Jane’s father think that girls could write just as well as the boys? Yes, Jane’s father did think that girls could write just as well as the boys!”</a:t>
            </a:r>
          </a:p>
          <a:p>
            <a:endParaRPr lang="en-US" sz="3400" dirty="0"/>
          </a:p>
          <a:p>
            <a:endParaRPr lang="en-US" sz="3400" dirty="0"/>
          </a:p>
          <a:p>
            <a:endParaRPr lang="en-US" sz="3400" dirty="0"/>
          </a:p>
          <a:p>
            <a:pPr lvl="1"/>
            <a:endParaRPr lang="en-US" sz="3400" dirty="0"/>
          </a:p>
        </p:txBody>
      </p:sp>
      <p:sp>
        <p:nvSpPr>
          <p:cNvPr id="11" name="TextBox 10">
            <a:extLst>
              <a:ext uri="{FF2B5EF4-FFF2-40B4-BE49-F238E27FC236}">
                <a16:creationId xmlns:a16="http://schemas.microsoft.com/office/drawing/2014/main" id="{E5422490-5056-3046-B4BE-2DF852A55E60}"/>
              </a:ext>
            </a:extLst>
          </p:cNvPr>
          <p:cNvSpPr txBox="1"/>
          <p:nvPr/>
        </p:nvSpPr>
        <p:spPr>
          <a:xfrm>
            <a:off x="432329" y="5786334"/>
            <a:ext cx="15225858" cy="8987076"/>
          </a:xfrm>
          <a:prstGeom prst="rect">
            <a:avLst/>
          </a:prstGeom>
          <a:noFill/>
        </p:spPr>
        <p:txBody>
          <a:bodyPr wrap="square" rtlCol="0">
            <a:spAutoFit/>
          </a:bodyPr>
          <a:lstStyle/>
          <a:p>
            <a:pPr marL="617220" indent="-617220">
              <a:buFont typeface="Arial" panose="020B0604020202020204" pitchFamily="34" charset="0"/>
              <a:buChar char="•"/>
            </a:pPr>
            <a:r>
              <a:rPr lang="en-US" sz="3400" dirty="0"/>
              <a:t>Picture books that promote and celebrate female achievement are becoming increasingly popular as a way of motivating girls. </a:t>
            </a:r>
          </a:p>
          <a:p>
            <a:pPr marL="617220" indent="-617220">
              <a:buFont typeface="Arial" panose="020B0604020202020204" pitchFamily="34" charset="0"/>
              <a:buChar char="•"/>
            </a:pPr>
            <a:r>
              <a:rPr lang="en-US" sz="3400" dirty="0"/>
              <a:t>We have noticed that these books often include linguistic and narrative elements that could backfire. These include:</a:t>
            </a:r>
          </a:p>
          <a:p>
            <a:pPr marL="822960" indent="-822960">
              <a:buFont typeface="+mj-lt"/>
              <a:buAutoNum type="arabicPeriod"/>
            </a:pPr>
            <a:r>
              <a:rPr lang="en-US" sz="3400" dirty="0"/>
              <a:t>Subject/complement directional statements </a:t>
            </a:r>
            <a:r>
              <a:rPr lang="en-US" sz="3400" dirty="0" err="1"/>
              <a:t>e.g</a:t>
            </a:r>
            <a:r>
              <a:rPr lang="en-US" sz="3400" dirty="0"/>
              <a:t>, “Girls can write </a:t>
            </a:r>
            <a:r>
              <a:rPr lang="en-US" sz="3400" i="1" dirty="0"/>
              <a:t>just as well </a:t>
            </a:r>
            <a:r>
              <a:rPr lang="en-US" sz="3400" dirty="0"/>
              <a:t>as boys”: This common way of expressing equivalence has been documented to actually imply that the item in the complement position is superior (here “boys”). </a:t>
            </a:r>
          </a:p>
          <a:p>
            <a:pPr marL="2468880" lvl="1" indent="-822960">
              <a:buFont typeface="Arial" panose="020B0604020202020204" pitchFamily="34" charset="0"/>
              <a:buChar char="•"/>
            </a:pPr>
            <a:r>
              <a:rPr lang="en-US" sz="3400" dirty="0"/>
              <a:t>This is because the complement position represents the norm, or typical entity, which is why we say “Zebras are like horses” rather than “Horses are like zebras” (Tversky, 1977; </a:t>
            </a:r>
            <a:r>
              <a:rPr lang="en-US" sz="3400" dirty="0" err="1"/>
              <a:t>Gleitman</a:t>
            </a:r>
            <a:r>
              <a:rPr lang="en-US" sz="3400" dirty="0"/>
              <a:t>, 1996; Markman &amp; Chestnut, 2016, 2018).</a:t>
            </a:r>
          </a:p>
          <a:p>
            <a:pPr marL="822960" indent="-822960">
              <a:buFont typeface="+mj-lt"/>
              <a:buAutoNum type="arabicPeriod"/>
            </a:pPr>
            <a:r>
              <a:rPr lang="en-US" sz="3400" dirty="0"/>
              <a:t>Denigrating “girlish” preferences: e.g. “While other girls liked dolls, Joan</a:t>
            </a:r>
            <a:r>
              <a:rPr lang="en-US" sz="3400" i="1" dirty="0"/>
              <a:t> </a:t>
            </a:r>
            <a:r>
              <a:rPr lang="en-US" sz="3400" dirty="0"/>
              <a:t>liked lizards.” Many girls hearing these books likely enjoy dolls.  </a:t>
            </a:r>
          </a:p>
          <a:p>
            <a:pPr marL="822960" indent="-822960">
              <a:buFont typeface="+mj-lt"/>
              <a:buAutoNum type="arabicPeriod"/>
            </a:pPr>
            <a:r>
              <a:rPr lang="en-US" sz="3400" dirty="0"/>
              <a:t>Emphasizing exceptionalism—e.g., “[Amelia Earhart flew] </a:t>
            </a:r>
            <a:r>
              <a:rPr lang="en-US" sz="3400" i="1" dirty="0"/>
              <a:t>faster </a:t>
            </a:r>
            <a:r>
              <a:rPr lang="en-US" sz="3400" dirty="0"/>
              <a:t>than any man or woman ever!</a:t>
            </a:r>
            <a:r>
              <a:rPr lang="en-US" sz="3400" i="1" dirty="0"/>
              <a:t>”</a:t>
            </a:r>
            <a:r>
              <a:rPr lang="en-US" sz="3400" dirty="0"/>
              <a:t>—may discourage girls from pursuing a certain field because they believe success in that field requires exceptional innate talent or brilliance (</a:t>
            </a:r>
            <a:r>
              <a:rPr lang="en-US" sz="3400" dirty="0" err="1"/>
              <a:t>Bian</a:t>
            </a:r>
            <a:r>
              <a:rPr lang="en-US" sz="3400" dirty="0"/>
              <a:t> et. al, 2017; Leslie et al., 2015).</a:t>
            </a:r>
          </a:p>
        </p:txBody>
      </p:sp>
      <p:sp>
        <p:nvSpPr>
          <p:cNvPr id="20" name="TextBox 19">
            <a:extLst>
              <a:ext uri="{FF2B5EF4-FFF2-40B4-BE49-F238E27FC236}">
                <a16:creationId xmlns:a16="http://schemas.microsoft.com/office/drawing/2014/main" id="{134DADCE-B82F-4849-89AD-196EB7D93BDB}"/>
              </a:ext>
            </a:extLst>
          </p:cNvPr>
          <p:cNvSpPr txBox="1"/>
          <p:nvPr/>
        </p:nvSpPr>
        <p:spPr>
          <a:xfrm>
            <a:off x="625525" y="26329924"/>
            <a:ext cx="15241673" cy="10033516"/>
          </a:xfrm>
          <a:prstGeom prst="rect">
            <a:avLst/>
          </a:prstGeom>
          <a:noFill/>
        </p:spPr>
        <p:txBody>
          <a:bodyPr wrap="square" rtlCol="0">
            <a:spAutoFit/>
          </a:bodyPr>
          <a:lstStyle/>
          <a:p>
            <a:pPr marL="617220" indent="-617220">
              <a:buFont typeface="Arial" panose="020B0604020202020204" pitchFamily="34" charset="0"/>
              <a:buChar char="•"/>
            </a:pPr>
            <a:r>
              <a:rPr lang="en-US" sz="3400" dirty="0"/>
              <a:t>Participants: n = 12 5-6 (mean age: 5.27) year old children at Bing Nursery School</a:t>
            </a:r>
          </a:p>
          <a:p>
            <a:pPr marL="822960" indent="-822960">
              <a:buFont typeface="+mj-lt"/>
              <a:buAutoNum type="arabicPeriod"/>
            </a:pPr>
            <a:r>
              <a:rPr lang="en-US" sz="3400" dirty="0"/>
              <a:t>Children answered 4 calibration questions to ensure that they understood the scale</a:t>
            </a:r>
          </a:p>
          <a:p>
            <a:pPr marL="822960" indent="-822960">
              <a:buFont typeface="+mj-lt"/>
              <a:buAutoNum type="arabicPeriod"/>
            </a:pPr>
            <a:r>
              <a:rPr lang="en-US" sz="3400" dirty="0"/>
              <a:t>Children were read very short excerpts from the three books, each containing one of the three different linguistic or narrative structures </a:t>
            </a:r>
          </a:p>
          <a:p>
            <a:pPr marL="822960" indent="-822960">
              <a:buFont typeface="+mj-lt"/>
              <a:buAutoNum type="arabicPeriod"/>
            </a:pPr>
            <a:r>
              <a:rPr lang="en-US" sz="3400" dirty="0"/>
              <a:t>Children were then asked whether they themselves (</a:t>
            </a:r>
            <a:r>
              <a:rPr lang="en-US" sz="3400" b="1" dirty="0"/>
              <a:t>Self</a:t>
            </a:r>
            <a:r>
              <a:rPr lang="en-US" sz="3400" dirty="0"/>
              <a:t>), another girl (</a:t>
            </a:r>
            <a:r>
              <a:rPr lang="en-US" sz="3400" b="1" dirty="0"/>
              <a:t>Girl</a:t>
            </a:r>
            <a:r>
              <a:rPr lang="en-US" sz="3400" dirty="0"/>
              <a:t>), and another boy (</a:t>
            </a:r>
            <a:r>
              <a:rPr lang="en-US" sz="3400" b="1" dirty="0"/>
              <a:t>Boy</a:t>
            </a:r>
            <a:r>
              <a:rPr lang="en-US" sz="3400" dirty="0"/>
              <a:t>) might want to become that profession</a:t>
            </a:r>
          </a:p>
          <a:p>
            <a:pPr marL="822960" indent="-822960">
              <a:buFont typeface="+mj-lt"/>
              <a:buAutoNum type="arabicPeriod"/>
            </a:pPr>
            <a:r>
              <a:rPr lang="en-US" sz="3400" dirty="0"/>
              <a:t>Pilot Baseline children (n = 36 5-6 year old children at Cornell, mean age: 4.71) were simply asked the motivation questions with no context, without hearing or seeing any excerpts at all</a:t>
            </a:r>
          </a:p>
          <a:p>
            <a:pPr marL="2674620" lvl="1" indent="-1028700">
              <a:buFont typeface="+mj-lt"/>
              <a:buAutoNum type="arabicPeriod"/>
            </a:pPr>
            <a:endParaRPr lang="en-US" sz="3400" dirty="0"/>
          </a:p>
          <a:p>
            <a:pPr marL="1028700" indent="-1028700">
              <a:buFont typeface="Arial" panose="020B0604020202020204" pitchFamily="34" charset="0"/>
              <a:buChar char="•"/>
            </a:pPr>
            <a:endParaRPr lang="en-US" sz="3400" dirty="0"/>
          </a:p>
          <a:p>
            <a:endParaRPr lang="en-US" sz="3400" dirty="0"/>
          </a:p>
          <a:p>
            <a:endParaRPr lang="en-US" sz="3400" dirty="0"/>
          </a:p>
          <a:p>
            <a:endParaRPr lang="en-US" sz="3400" dirty="0"/>
          </a:p>
          <a:p>
            <a:endParaRPr lang="en-US" sz="3400" dirty="0"/>
          </a:p>
          <a:p>
            <a:endParaRPr lang="en-US" sz="3400" dirty="0"/>
          </a:p>
          <a:p>
            <a:endParaRPr lang="en-US" sz="3400" dirty="0"/>
          </a:p>
          <a:p>
            <a:pPr lvl="1"/>
            <a:endParaRPr lang="en-US" sz="3400" dirty="0"/>
          </a:p>
        </p:txBody>
      </p:sp>
      <p:sp>
        <p:nvSpPr>
          <p:cNvPr id="4" name="TextBox 3">
            <a:extLst>
              <a:ext uri="{FF2B5EF4-FFF2-40B4-BE49-F238E27FC236}">
                <a16:creationId xmlns:a16="http://schemas.microsoft.com/office/drawing/2014/main" id="{46720DDB-5B07-D845-A366-366C1D6BB285}"/>
              </a:ext>
            </a:extLst>
          </p:cNvPr>
          <p:cNvSpPr txBox="1"/>
          <p:nvPr/>
        </p:nvSpPr>
        <p:spPr>
          <a:xfrm>
            <a:off x="5671054" y="1571718"/>
            <a:ext cx="35868589" cy="1200329"/>
          </a:xfrm>
          <a:prstGeom prst="rect">
            <a:avLst/>
          </a:prstGeom>
          <a:solidFill>
            <a:srgbClr val="941100"/>
          </a:solidFill>
        </p:spPr>
        <p:txBody>
          <a:bodyPr wrap="square" rtlCol="0">
            <a:spAutoFit/>
          </a:bodyPr>
          <a:lstStyle/>
          <a:p>
            <a:pPr algn="ctr"/>
            <a:r>
              <a:rPr lang="en-US" sz="7200" dirty="0">
                <a:solidFill>
                  <a:schemeClr val="bg1"/>
                </a:solidFill>
              </a:rPr>
              <a:t>The Storybook Project: Are storybooks designed to motivate young girls actually demotivating?</a:t>
            </a:r>
          </a:p>
        </p:txBody>
      </p:sp>
      <p:sp>
        <p:nvSpPr>
          <p:cNvPr id="5" name="TextBox 4">
            <a:extLst>
              <a:ext uri="{FF2B5EF4-FFF2-40B4-BE49-F238E27FC236}">
                <a16:creationId xmlns:a16="http://schemas.microsoft.com/office/drawing/2014/main" id="{2F5BCF8E-0A1A-B442-B964-63429558E026}"/>
              </a:ext>
            </a:extLst>
          </p:cNvPr>
          <p:cNvSpPr txBox="1"/>
          <p:nvPr/>
        </p:nvSpPr>
        <p:spPr>
          <a:xfrm>
            <a:off x="492120" y="4563491"/>
            <a:ext cx="14596585" cy="923330"/>
          </a:xfrm>
          <a:prstGeom prst="rect">
            <a:avLst/>
          </a:prstGeom>
          <a:solidFill>
            <a:srgbClr val="941100"/>
          </a:solidFill>
        </p:spPr>
        <p:txBody>
          <a:bodyPr wrap="square" rtlCol="0">
            <a:spAutoFit/>
          </a:bodyPr>
          <a:lstStyle/>
          <a:p>
            <a:pPr algn="ctr"/>
            <a:r>
              <a:rPr lang="en-US" sz="5400" dirty="0">
                <a:solidFill>
                  <a:schemeClr val="bg1"/>
                </a:solidFill>
              </a:rPr>
              <a:t>Background</a:t>
            </a:r>
          </a:p>
        </p:txBody>
      </p:sp>
      <p:sp>
        <p:nvSpPr>
          <p:cNvPr id="7" name="TextBox 6">
            <a:extLst>
              <a:ext uri="{FF2B5EF4-FFF2-40B4-BE49-F238E27FC236}">
                <a16:creationId xmlns:a16="http://schemas.microsoft.com/office/drawing/2014/main" id="{4458D2E3-A4B8-FA4E-A3CA-1EF7A2044768}"/>
              </a:ext>
            </a:extLst>
          </p:cNvPr>
          <p:cNvSpPr txBox="1"/>
          <p:nvPr/>
        </p:nvSpPr>
        <p:spPr>
          <a:xfrm>
            <a:off x="31334762" y="4563491"/>
            <a:ext cx="11930548" cy="923330"/>
          </a:xfrm>
          <a:prstGeom prst="rect">
            <a:avLst/>
          </a:prstGeom>
          <a:solidFill>
            <a:srgbClr val="941100"/>
          </a:solidFill>
        </p:spPr>
        <p:txBody>
          <a:bodyPr wrap="square" rtlCol="0">
            <a:spAutoFit/>
          </a:bodyPr>
          <a:lstStyle/>
          <a:p>
            <a:pPr algn="ctr"/>
            <a:r>
              <a:rPr lang="en-US" sz="5400" dirty="0">
                <a:solidFill>
                  <a:schemeClr val="bg1"/>
                </a:solidFill>
              </a:rPr>
              <a:t>Results: Pilot 2 (</a:t>
            </a:r>
            <a:r>
              <a:rPr lang="en-US" sz="5400" dirty="0" err="1">
                <a:solidFill>
                  <a:schemeClr val="bg1"/>
                </a:solidFill>
              </a:rPr>
              <a:t>ctd</a:t>
            </a:r>
            <a:r>
              <a:rPr lang="en-US" sz="5400" dirty="0">
                <a:solidFill>
                  <a:schemeClr val="bg1"/>
                </a:solidFill>
              </a:rPr>
              <a:t>.)</a:t>
            </a:r>
          </a:p>
        </p:txBody>
      </p:sp>
      <p:sp>
        <p:nvSpPr>
          <p:cNvPr id="8" name="TextBox 7">
            <a:extLst>
              <a:ext uri="{FF2B5EF4-FFF2-40B4-BE49-F238E27FC236}">
                <a16:creationId xmlns:a16="http://schemas.microsoft.com/office/drawing/2014/main" id="{C1002BF4-CC96-9F41-A21E-3EC61DE3762C}"/>
              </a:ext>
            </a:extLst>
          </p:cNvPr>
          <p:cNvSpPr txBox="1"/>
          <p:nvPr/>
        </p:nvSpPr>
        <p:spPr>
          <a:xfrm>
            <a:off x="468034" y="17279714"/>
            <a:ext cx="14618480" cy="923330"/>
          </a:xfrm>
          <a:prstGeom prst="rect">
            <a:avLst/>
          </a:prstGeom>
          <a:solidFill>
            <a:srgbClr val="941100"/>
          </a:solidFill>
        </p:spPr>
        <p:txBody>
          <a:bodyPr wrap="square" rtlCol="0">
            <a:spAutoFit/>
          </a:bodyPr>
          <a:lstStyle/>
          <a:p>
            <a:pPr algn="ctr"/>
            <a:r>
              <a:rPr lang="en-US" sz="5400" dirty="0">
                <a:solidFill>
                  <a:schemeClr val="bg1"/>
                </a:solidFill>
              </a:rPr>
              <a:t>Methods: Pilot 1</a:t>
            </a:r>
          </a:p>
        </p:txBody>
      </p:sp>
      <p:sp>
        <p:nvSpPr>
          <p:cNvPr id="9" name="TextBox 8">
            <a:extLst>
              <a:ext uri="{FF2B5EF4-FFF2-40B4-BE49-F238E27FC236}">
                <a16:creationId xmlns:a16="http://schemas.microsoft.com/office/drawing/2014/main" id="{B970C580-7F30-6F44-886E-6359B46C0CA8}"/>
              </a:ext>
            </a:extLst>
          </p:cNvPr>
          <p:cNvSpPr txBox="1"/>
          <p:nvPr/>
        </p:nvSpPr>
        <p:spPr>
          <a:xfrm>
            <a:off x="31334762" y="12069389"/>
            <a:ext cx="11615641" cy="923330"/>
          </a:xfrm>
          <a:prstGeom prst="rect">
            <a:avLst/>
          </a:prstGeom>
          <a:solidFill>
            <a:srgbClr val="941100"/>
          </a:solidFill>
        </p:spPr>
        <p:txBody>
          <a:bodyPr wrap="square" rtlCol="0">
            <a:spAutoFit/>
          </a:bodyPr>
          <a:lstStyle/>
          <a:p>
            <a:pPr algn="ctr"/>
            <a:r>
              <a:rPr lang="en-US" sz="5400" dirty="0">
                <a:solidFill>
                  <a:schemeClr val="bg1"/>
                </a:solidFill>
              </a:rPr>
              <a:t>Discussion</a:t>
            </a:r>
          </a:p>
        </p:txBody>
      </p:sp>
      <p:sp>
        <p:nvSpPr>
          <p:cNvPr id="10" name="TextBox 9">
            <a:extLst>
              <a:ext uri="{FF2B5EF4-FFF2-40B4-BE49-F238E27FC236}">
                <a16:creationId xmlns:a16="http://schemas.microsoft.com/office/drawing/2014/main" id="{F7B623D9-4A1C-0F45-B112-2607FC29686B}"/>
              </a:ext>
            </a:extLst>
          </p:cNvPr>
          <p:cNvSpPr txBox="1"/>
          <p:nvPr/>
        </p:nvSpPr>
        <p:spPr>
          <a:xfrm>
            <a:off x="31642408" y="27224653"/>
            <a:ext cx="11553952" cy="923330"/>
          </a:xfrm>
          <a:prstGeom prst="rect">
            <a:avLst/>
          </a:prstGeom>
          <a:solidFill>
            <a:srgbClr val="941100"/>
          </a:solidFill>
        </p:spPr>
        <p:txBody>
          <a:bodyPr wrap="square" rtlCol="0">
            <a:spAutoFit/>
          </a:bodyPr>
          <a:lstStyle/>
          <a:p>
            <a:pPr algn="ctr"/>
            <a:r>
              <a:rPr lang="en-US" sz="5400" dirty="0">
                <a:solidFill>
                  <a:schemeClr val="bg1"/>
                </a:solidFill>
              </a:rPr>
              <a:t>Acknowledgements</a:t>
            </a:r>
          </a:p>
        </p:txBody>
      </p:sp>
      <p:sp>
        <p:nvSpPr>
          <p:cNvPr id="30" name="TextBox 29">
            <a:extLst>
              <a:ext uri="{FF2B5EF4-FFF2-40B4-BE49-F238E27FC236}">
                <a16:creationId xmlns:a16="http://schemas.microsoft.com/office/drawing/2014/main" id="{16FB6C3E-3251-FB47-8ECF-3D54BD070FE6}"/>
              </a:ext>
            </a:extLst>
          </p:cNvPr>
          <p:cNvSpPr txBox="1"/>
          <p:nvPr/>
        </p:nvSpPr>
        <p:spPr>
          <a:xfrm>
            <a:off x="16433230" y="15926264"/>
            <a:ext cx="13590702" cy="923330"/>
          </a:xfrm>
          <a:prstGeom prst="rect">
            <a:avLst/>
          </a:prstGeom>
          <a:solidFill>
            <a:srgbClr val="941100"/>
          </a:solidFill>
        </p:spPr>
        <p:txBody>
          <a:bodyPr wrap="square" rtlCol="0">
            <a:spAutoFit/>
          </a:bodyPr>
          <a:lstStyle/>
          <a:p>
            <a:pPr algn="ctr"/>
            <a:r>
              <a:rPr lang="en-US" sz="5400" dirty="0">
                <a:solidFill>
                  <a:schemeClr val="bg1"/>
                </a:solidFill>
              </a:rPr>
              <a:t>Methods: Pilot 2</a:t>
            </a:r>
          </a:p>
        </p:txBody>
      </p:sp>
      <p:sp>
        <p:nvSpPr>
          <p:cNvPr id="15" name="TextBox 14">
            <a:extLst>
              <a:ext uri="{FF2B5EF4-FFF2-40B4-BE49-F238E27FC236}">
                <a16:creationId xmlns:a16="http://schemas.microsoft.com/office/drawing/2014/main" id="{154E74DB-7F7B-5F4D-96BF-876258F65167}"/>
              </a:ext>
            </a:extLst>
          </p:cNvPr>
          <p:cNvSpPr txBox="1"/>
          <p:nvPr/>
        </p:nvSpPr>
        <p:spPr>
          <a:xfrm>
            <a:off x="16429902" y="5605506"/>
            <a:ext cx="5035741" cy="630942"/>
          </a:xfrm>
          <a:prstGeom prst="rect">
            <a:avLst/>
          </a:prstGeom>
          <a:noFill/>
        </p:spPr>
        <p:txBody>
          <a:bodyPr wrap="square" rtlCol="0">
            <a:spAutoFit/>
          </a:bodyPr>
          <a:lstStyle/>
          <a:p>
            <a:r>
              <a:rPr lang="en-US" sz="3500" dirty="0"/>
              <a:t>Pilot 1 vs. Pilot Baseline</a:t>
            </a:r>
          </a:p>
        </p:txBody>
      </p:sp>
      <p:sp>
        <p:nvSpPr>
          <p:cNvPr id="24" name="TextBox 23">
            <a:extLst>
              <a:ext uri="{FF2B5EF4-FFF2-40B4-BE49-F238E27FC236}">
                <a16:creationId xmlns:a16="http://schemas.microsoft.com/office/drawing/2014/main" id="{0F4D268D-1A55-134E-AE49-B411F4687EA0}"/>
              </a:ext>
            </a:extLst>
          </p:cNvPr>
          <p:cNvSpPr txBox="1"/>
          <p:nvPr/>
        </p:nvSpPr>
        <p:spPr>
          <a:xfrm>
            <a:off x="16429902" y="22756799"/>
            <a:ext cx="5035741" cy="630942"/>
          </a:xfrm>
          <a:prstGeom prst="rect">
            <a:avLst/>
          </a:prstGeom>
          <a:noFill/>
        </p:spPr>
        <p:txBody>
          <a:bodyPr wrap="square" rtlCol="0">
            <a:spAutoFit/>
          </a:bodyPr>
          <a:lstStyle/>
          <a:p>
            <a:r>
              <a:rPr lang="en-US" sz="3500" dirty="0"/>
              <a:t>Pilot 2 vs. Pilot Baseline</a:t>
            </a:r>
          </a:p>
        </p:txBody>
      </p:sp>
      <p:sp>
        <p:nvSpPr>
          <p:cNvPr id="21" name="TextBox 20">
            <a:extLst>
              <a:ext uri="{FF2B5EF4-FFF2-40B4-BE49-F238E27FC236}">
                <a16:creationId xmlns:a16="http://schemas.microsoft.com/office/drawing/2014/main" id="{8180EB3E-F898-A24F-B94E-B1A6D4D85288}"/>
              </a:ext>
            </a:extLst>
          </p:cNvPr>
          <p:cNvSpPr txBox="1"/>
          <p:nvPr/>
        </p:nvSpPr>
        <p:spPr>
          <a:xfrm>
            <a:off x="31838985" y="28474763"/>
            <a:ext cx="11034443" cy="5682966"/>
          </a:xfrm>
          <a:prstGeom prst="rect">
            <a:avLst/>
          </a:prstGeom>
          <a:noFill/>
        </p:spPr>
        <p:txBody>
          <a:bodyPr wrap="square" rtlCol="0">
            <a:spAutoFit/>
          </a:bodyPr>
          <a:lstStyle/>
          <a:p>
            <a:r>
              <a:rPr lang="en-US" sz="3400" dirty="0"/>
              <a:t>Many thanks to the Markman Lab—Professor Markman, Dr. Powell, Marianna, Cai, and Kristine—for their support and guidance over the summer.</a:t>
            </a:r>
          </a:p>
          <a:p>
            <a:endParaRPr lang="en-US" sz="26129" dirty="0"/>
          </a:p>
        </p:txBody>
      </p:sp>
      <p:sp>
        <p:nvSpPr>
          <p:cNvPr id="23" name="TextBox 22">
            <a:extLst>
              <a:ext uri="{FF2B5EF4-FFF2-40B4-BE49-F238E27FC236}">
                <a16:creationId xmlns:a16="http://schemas.microsoft.com/office/drawing/2014/main" id="{1BAF1720-4033-3442-9F9A-6EF1C0F748E9}"/>
              </a:ext>
            </a:extLst>
          </p:cNvPr>
          <p:cNvSpPr txBox="1"/>
          <p:nvPr/>
        </p:nvSpPr>
        <p:spPr>
          <a:xfrm>
            <a:off x="14702619" y="2976216"/>
            <a:ext cx="30582097" cy="1144929"/>
          </a:xfrm>
          <a:prstGeom prst="rect">
            <a:avLst/>
          </a:prstGeom>
          <a:noFill/>
        </p:spPr>
        <p:txBody>
          <a:bodyPr wrap="square" rtlCol="0">
            <a:spAutoFit/>
          </a:bodyPr>
          <a:lstStyle/>
          <a:p>
            <a:r>
              <a:rPr lang="en-US" sz="4320" dirty="0" err="1"/>
              <a:t>Aarthi</a:t>
            </a:r>
            <a:r>
              <a:rPr lang="en-US" sz="4320" dirty="0"/>
              <a:t> Popat</a:t>
            </a:r>
            <a:r>
              <a:rPr lang="en-US" sz="4320" baseline="30000" dirty="0"/>
              <a:t>1</a:t>
            </a:r>
            <a:r>
              <a:rPr lang="en-US" sz="4320" dirty="0"/>
              <a:t>, Marianna Zhang</a:t>
            </a:r>
            <a:r>
              <a:rPr lang="en-US" sz="4320" baseline="30000" dirty="0"/>
              <a:t>1</a:t>
            </a:r>
            <a:r>
              <a:rPr lang="en-US" sz="4320" dirty="0"/>
              <a:t>, Lin Bian</a:t>
            </a:r>
            <a:r>
              <a:rPr lang="en-US" sz="4320" baseline="30000" dirty="0"/>
              <a:t>2</a:t>
            </a:r>
            <a:r>
              <a:rPr lang="en-US" sz="4320" dirty="0"/>
              <a:t>, Pooja Mottl</a:t>
            </a:r>
            <a:r>
              <a:rPr lang="en-US" sz="4320" baseline="30000" dirty="0"/>
              <a:t>1</a:t>
            </a:r>
            <a:r>
              <a:rPr lang="en-US" sz="4320" dirty="0"/>
              <a:t>, &amp; Ellen Markman</a:t>
            </a:r>
            <a:r>
              <a:rPr lang="en-US" sz="4320" baseline="30000" dirty="0"/>
              <a:t>1</a:t>
            </a:r>
          </a:p>
          <a:p>
            <a:r>
              <a:rPr lang="en-US" sz="2520" baseline="30000" dirty="0"/>
              <a:t>											1</a:t>
            </a:r>
            <a:r>
              <a:rPr lang="en-US" sz="2520" dirty="0"/>
              <a:t>Stanford University, </a:t>
            </a:r>
            <a:r>
              <a:rPr lang="en-US" sz="2520" baseline="30000" dirty="0"/>
              <a:t>2</a:t>
            </a:r>
            <a:r>
              <a:rPr lang="en-US" sz="2520" dirty="0"/>
              <a:t>Cornell University</a:t>
            </a:r>
            <a:endParaRPr lang="en-US" sz="2520" baseline="30000" dirty="0"/>
          </a:p>
        </p:txBody>
      </p:sp>
      <p:sp>
        <p:nvSpPr>
          <p:cNvPr id="59" name="TextBox 58">
            <a:extLst>
              <a:ext uri="{FF2B5EF4-FFF2-40B4-BE49-F238E27FC236}">
                <a16:creationId xmlns:a16="http://schemas.microsoft.com/office/drawing/2014/main" id="{327CB2C6-5447-D04E-BD09-1BBEC9A2B1AB}"/>
              </a:ext>
            </a:extLst>
          </p:cNvPr>
          <p:cNvSpPr txBox="1"/>
          <p:nvPr/>
        </p:nvSpPr>
        <p:spPr>
          <a:xfrm>
            <a:off x="16253100" y="4503617"/>
            <a:ext cx="13643240" cy="923330"/>
          </a:xfrm>
          <a:prstGeom prst="rect">
            <a:avLst/>
          </a:prstGeom>
          <a:solidFill>
            <a:srgbClr val="941100"/>
          </a:solidFill>
          <a:ln>
            <a:solidFill>
              <a:srgbClr val="941100"/>
            </a:solidFill>
          </a:ln>
        </p:spPr>
        <p:txBody>
          <a:bodyPr wrap="square" rtlCol="0">
            <a:spAutoFit/>
          </a:bodyPr>
          <a:lstStyle/>
          <a:p>
            <a:pPr algn="ctr"/>
            <a:r>
              <a:rPr lang="en-US" sz="5400" dirty="0">
                <a:solidFill>
                  <a:schemeClr val="bg1"/>
                </a:solidFill>
              </a:rPr>
              <a:t>Results: Pilot 1</a:t>
            </a:r>
          </a:p>
        </p:txBody>
      </p:sp>
      <p:sp>
        <p:nvSpPr>
          <p:cNvPr id="60" name="TextBox 59">
            <a:extLst>
              <a:ext uri="{FF2B5EF4-FFF2-40B4-BE49-F238E27FC236}">
                <a16:creationId xmlns:a16="http://schemas.microsoft.com/office/drawing/2014/main" id="{5D12B941-037F-4D40-BABC-A4821277950E}"/>
              </a:ext>
            </a:extLst>
          </p:cNvPr>
          <p:cNvSpPr txBox="1"/>
          <p:nvPr/>
        </p:nvSpPr>
        <p:spPr>
          <a:xfrm>
            <a:off x="103194" y="14477726"/>
            <a:ext cx="15915424" cy="2160591"/>
          </a:xfrm>
          <a:prstGeom prst="rect">
            <a:avLst/>
          </a:prstGeom>
          <a:noFill/>
        </p:spPr>
        <p:txBody>
          <a:bodyPr wrap="square" rtlCol="0">
            <a:spAutoFit/>
          </a:bodyPr>
          <a:lstStyle/>
          <a:p>
            <a:pPr algn="ctr"/>
            <a:endParaRPr lang="en-US" sz="3400" b="1" dirty="0"/>
          </a:p>
          <a:p>
            <a:pPr algn="ctr"/>
            <a:r>
              <a:rPr lang="en-US" sz="3400" b="1" dirty="0"/>
              <a:t>Hypothesis: These linguistic and narrative elements could reduce young girls’ motivation to pursue different career fields.</a:t>
            </a:r>
            <a:endParaRPr lang="en-US" sz="3240" dirty="0"/>
          </a:p>
          <a:p>
            <a:pPr algn="ctr"/>
            <a:endParaRPr lang="en-US" sz="3240" dirty="0"/>
          </a:p>
        </p:txBody>
      </p:sp>
      <p:sp>
        <p:nvSpPr>
          <p:cNvPr id="52" name="TextBox 51">
            <a:extLst>
              <a:ext uri="{FF2B5EF4-FFF2-40B4-BE49-F238E27FC236}">
                <a16:creationId xmlns:a16="http://schemas.microsoft.com/office/drawing/2014/main" id="{AE212CE5-2F6D-E749-A461-14693B2193BE}"/>
              </a:ext>
            </a:extLst>
          </p:cNvPr>
          <p:cNvSpPr txBox="1"/>
          <p:nvPr/>
        </p:nvSpPr>
        <p:spPr>
          <a:xfrm>
            <a:off x="15972259" y="12656530"/>
            <a:ext cx="14706551" cy="2708434"/>
          </a:xfrm>
          <a:prstGeom prst="rect">
            <a:avLst/>
          </a:prstGeom>
          <a:noFill/>
        </p:spPr>
        <p:txBody>
          <a:bodyPr wrap="square" rtlCol="0">
            <a:spAutoFit/>
          </a:bodyPr>
          <a:lstStyle/>
          <a:p>
            <a:pPr marL="617220" indent="-617220">
              <a:buFont typeface="Arial" panose="020B0604020202020204" pitchFamily="34" charset="0"/>
              <a:buChar char="•"/>
            </a:pPr>
            <a:r>
              <a:rPr lang="en-US" sz="3400" dirty="0"/>
              <a:t>Pilot 1 results supported our prediction that although the storybooks are meant to encourage and motivate girls, they might have the opposite effect</a:t>
            </a:r>
          </a:p>
          <a:p>
            <a:pPr marL="2263140" lvl="1" indent="-617220">
              <a:buFont typeface="Arial" panose="020B0604020202020204" pitchFamily="34" charset="0"/>
              <a:buChar char="•"/>
            </a:pPr>
            <a:r>
              <a:rPr lang="en-US" sz="3400" dirty="0"/>
              <a:t>Consistently, after hearing the excerpts from these storybooks, girls’ motivation was lower than the baseline data from girls who did not hear anything</a:t>
            </a:r>
          </a:p>
        </p:txBody>
      </p:sp>
      <p:sp>
        <p:nvSpPr>
          <p:cNvPr id="53" name="TextBox 52">
            <a:extLst>
              <a:ext uri="{FF2B5EF4-FFF2-40B4-BE49-F238E27FC236}">
                <a16:creationId xmlns:a16="http://schemas.microsoft.com/office/drawing/2014/main" id="{289E6056-4129-7143-9DB5-FA5FC51054BA}"/>
              </a:ext>
            </a:extLst>
          </p:cNvPr>
          <p:cNvSpPr txBox="1"/>
          <p:nvPr/>
        </p:nvSpPr>
        <p:spPr>
          <a:xfrm>
            <a:off x="16318605" y="21476709"/>
            <a:ext cx="13643240" cy="923330"/>
          </a:xfrm>
          <a:prstGeom prst="rect">
            <a:avLst/>
          </a:prstGeom>
          <a:solidFill>
            <a:srgbClr val="941100"/>
          </a:solidFill>
          <a:ln>
            <a:solidFill>
              <a:srgbClr val="941100"/>
            </a:solidFill>
          </a:ln>
        </p:spPr>
        <p:txBody>
          <a:bodyPr wrap="square" rtlCol="0">
            <a:spAutoFit/>
          </a:bodyPr>
          <a:lstStyle/>
          <a:p>
            <a:pPr algn="ctr"/>
            <a:r>
              <a:rPr lang="en-US" sz="5400" dirty="0">
                <a:solidFill>
                  <a:schemeClr val="bg1"/>
                </a:solidFill>
              </a:rPr>
              <a:t>Results: Pilot 2</a:t>
            </a:r>
          </a:p>
        </p:txBody>
      </p:sp>
      <p:sp>
        <p:nvSpPr>
          <p:cNvPr id="2" name="TextBox 1">
            <a:extLst>
              <a:ext uri="{FF2B5EF4-FFF2-40B4-BE49-F238E27FC236}">
                <a16:creationId xmlns:a16="http://schemas.microsoft.com/office/drawing/2014/main" id="{8AAAA4A0-C057-9148-842B-E4CC0F1B6423}"/>
              </a:ext>
            </a:extLst>
          </p:cNvPr>
          <p:cNvSpPr txBox="1"/>
          <p:nvPr/>
        </p:nvSpPr>
        <p:spPr>
          <a:xfrm>
            <a:off x="31284497" y="19930263"/>
            <a:ext cx="11930548" cy="4801314"/>
          </a:xfrm>
          <a:prstGeom prst="rect">
            <a:avLst/>
          </a:prstGeom>
          <a:noFill/>
        </p:spPr>
        <p:txBody>
          <a:bodyPr wrap="square" rtlCol="0">
            <a:spAutoFit/>
          </a:bodyPr>
          <a:lstStyle/>
          <a:p>
            <a:pPr marL="457200" indent="-457200">
              <a:buFont typeface="Arial" panose="020B0604020202020204" pitchFamily="34" charset="0"/>
              <a:buChar char="•"/>
            </a:pPr>
            <a:r>
              <a:rPr lang="en-US" sz="3400" dirty="0"/>
              <a:t>Our follow-up study will introduce a new experimental condition to test our predictions more directly</a:t>
            </a:r>
          </a:p>
          <a:p>
            <a:pPr marL="914400" lvl="1" indent="-457200">
              <a:buFont typeface="Arial" panose="020B0604020202020204" pitchFamily="34" charset="0"/>
              <a:buChar char="•"/>
            </a:pPr>
            <a:r>
              <a:rPr lang="en-US" sz="3400" dirty="0"/>
              <a:t>In particular we include a new condition with edited versions of the relevant passages where the content remains the same but the problematic linguistic devices are corrected</a:t>
            </a:r>
          </a:p>
          <a:p>
            <a:pPr marL="914400" lvl="1" indent="-457200">
              <a:buFont typeface="Arial" panose="020B0604020202020204" pitchFamily="34" charset="0"/>
              <a:buChar char="•"/>
            </a:pPr>
            <a:r>
              <a:rPr lang="en-US" sz="3400" dirty="0"/>
              <a:t>This will directly test whether the linguistic and narrative devices are causing this demotivation</a:t>
            </a:r>
          </a:p>
          <a:p>
            <a:pPr marL="1371600" lvl="2" indent="-457200">
              <a:buFont typeface="Arial" panose="020B0604020202020204" pitchFamily="34" charset="0"/>
              <a:buChar char="•"/>
            </a:pPr>
            <a:r>
              <a:rPr lang="en-US" sz="3400" dirty="0"/>
              <a:t>We predict a difference in girls’ motivation between conditions, but no difference in boys’ motivation</a:t>
            </a:r>
          </a:p>
        </p:txBody>
      </p:sp>
      <p:grpSp>
        <p:nvGrpSpPr>
          <p:cNvPr id="19" name="Group 18">
            <a:extLst>
              <a:ext uri="{FF2B5EF4-FFF2-40B4-BE49-F238E27FC236}">
                <a16:creationId xmlns:a16="http://schemas.microsoft.com/office/drawing/2014/main" id="{6A264540-34D3-BA48-B5D5-0214EB7A2D83}"/>
              </a:ext>
            </a:extLst>
          </p:cNvPr>
          <p:cNvGrpSpPr/>
          <p:nvPr/>
        </p:nvGrpSpPr>
        <p:grpSpPr>
          <a:xfrm>
            <a:off x="981555" y="18824998"/>
            <a:ext cx="14057661" cy="6927847"/>
            <a:chOff x="928318" y="18476476"/>
            <a:chExt cx="14057661" cy="6927847"/>
          </a:xfrm>
        </p:grpSpPr>
        <p:sp>
          <p:nvSpPr>
            <p:cNvPr id="61" name="TextBox 60">
              <a:extLst>
                <a:ext uri="{FF2B5EF4-FFF2-40B4-BE49-F238E27FC236}">
                  <a16:creationId xmlns:a16="http://schemas.microsoft.com/office/drawing/2014/main" id="{6BD208DD-60E0-E548-9ED9-F7F8448097C0}"/>
                </a:ext>
              </a:extLst>
            </p:cNvPr>
            <p:cNvSpPr txBox="1"/>
            <p:nvPr/>
          </p:nvSpPr>
          <p:spPr>
            <a:xfrm>
              <a:off x="12302192" y="18476476"/>
              <a:ext cx="1001556" cy="553998"/>
            </a:xfrm>
            <a:prstGeom prst="rect">
              <a:avLst/>
            </a:prstGeom>
            <a:noFill/>
          </p:spPr>
          <p:txBody>
            <a:bodyPr wrap="none" rtlCol="0">
              <a:spAutoFit/>
            </a:bodyPr>
            <a:lstStyle/>
            <a:p>
              <a:r>
                <a:rPr lang="en-US" sz="3000" b="1" dirty="0"/>
                <a:t>Scale</a:t>
              </a:r>
            </a:p>
          </p:txBody>
        </p:sp>
        <p:grpSp>
          <p:nvGrpSpPr>
            <p:cNvPr id="17" name="Group 16">
              <a:extLst>
                <a:ext uri="{FF2B5EF4-FFF2-40B4-BE49-F238E27FC236}">
                  <a16:creationId xmlns:a16="http://schemas.microsoft.com/office/drawing/2014/main" id="{40882BAE-478E-A640-BB52-56698121DE0C}"/>
                </a:ext>
              </a:extLst>
            </p:cNvPr>
            <p:cNvGrpSpPr/>
            <p:nvPr/>
          </p:nvGrpSpPr>
          <p:grpSpPr>
            <a:xfrm>
              <a:off x="928318" y="18483930"/>
              <a:ext cx="14057661" cy="6920393"/>
              <a:chOff x="928318" y="18483930"/>
              <a:chExt cx="14057661" cy="6920393"/>
            </a:xfrm>
          </p:grpSpPr>
          <p:grpSp>
            <p:nvGrpSpPr>
              <p:cNvPr id="58" name="Group 57">
                <a:extLst>
                  <a:ext uri="{FF2B5EF4-FFF2-40B4-BE49-F238E27FC236}">
                    <a16:creationId xmlns:a16="http://schemas.microsoft.com/office/drawing/2014/main" id="{ECD2A417-368C-D345-B840-91F4F9ECC259}"/>
                  </a:ext>
                </a:extLst>
              </p:cNvPr>
              <p:cNvGrpSpPr/>
              <p:nvPr/>
            </p:nvGrpSpPr>
            <p:grpSpPr>
              <a:xfrm>
                <a:off x="1204527" y="18483930"/>
                <a:ext cx="13781452" cy="6920393"/>
                <a:chOff x="562472" y="3872546"/>
                <a:chExt cx="3828181" cy="1922331"/>
              </a:xfrm>
            </p:grpSpPr>
            <p:grpSp>
              <p:nvGrpSpPr>
                <p:cNvPr id="57" name="Group 56">
                  <a:extLst>
                    <a:ext uri="{FF2B5EF4-FFF2-40B4-BE49-F238E27FC236}">
                      <a16:creationId xmlns:a16="http://schemas.microsoft.com/office/drawing/2014/main" id="{0C78A967-DA5B-DD47-829A-278D30909850}"/>
                    </a:ext>
                  </a:extLst>
                </p:cNvPr>
                <p:cNvGrpSpPr/>
                <p:nvPr/>
              </p:nvGrpSpPr>
              <p:grpSpPr>
                <a:xfrm>
                  <a:off x="562472" y="3872546"/>
                  <a:ext cx="3828181" cy="1922331"/>
                  <a:chOff x="562472" y="3872546"/>
                  <a:chExt cx="3828181" cy="1922331"/>
                </a:xfrm>
              </p:grpSpPr>
              <p:pic>
                <p:nvPicPr>
                  <p:cNvPr id="22" name="Picture 21">
                    <a:extLst>
                      <a:ext uri="{FF2B5EF4-FFF2-40B4-BE49-F238E27FC236}">
                        <a16:creationId xmlns:a16="http://schemas.microsoft.com/office/drawing/2014/main" id="{4A6B4283-EF59-A34B-9C52-E129FA7C2AA0}"/>
                      </a:ext>
                    </a:extLst>
                  </p:cNvPr>
                  <p:cNvPicPr>
                    <a:picLocks noChangeAspect="1"/>
                  </p:cNvPicPr>
                  <p:nvPr/>
                </p:nvPicPr>
                <p:blipFill>
                  <a:blip r:embed="rId3"/>
                  <a:stretch>
                    <a:fillRect/>
                  </a:stretch>
                </p:blipFill>
                <p:spPr>
                  <a:xfrm>
                    <a:off x="3156284" y="4078471"/>
                    <a:ext cx="1234369" cy="953831"/>
                  </a:xfrm>
                  <a:prstGeom prst="rect">
                    <a:avLst/>
                  </a:prstGeom>
                </p:spPr>
              </p:pic>
              <p:pic>
                <p:nvPicPr>
                  <p:cNvPr id="12" name="Picture 11">
                    <a:extLst>
                      <a:ext uri="{FF2B5EF4-FFF2-40B4-BE49-F238E27FC236}">
                        <a16:creationId xmlns:a16="http://schemas.microsoft.com/office/drawing/2014/main" id="{BE995A8C-CF55-5E42-8AC5-D501CC3A464D}"/>
                      </a:ext>
                    </a:extLst>
                  </p:cNvPr>
                  <p:cNvPicPr>
                    <a:picLocks noChangeAspect="1"/>
                  </p:cNvPicPr>
                  <p:nvPr/>
                </p:nvPicPr>
                <p:blipFill>
                  <a:blip r:embed="rId4"/>
                  <a:stretch>
                    <a:fillRect/>
                  </a:stretch>
                </p:blipFill>
                <p:spPr>
                  <a:xfrm>
                    <a:off x="2315308" y="3872546"/>
                    <a:ext cx="822946" cy="822946"/>
                  </a:xfrm>
                  <a:prstGeom prst="rect">
                    <a:avLst/>
                  </a:prstGeom>
                </p:spPr>
              </p:pic>
              <p:pic>
                <p:nvPicPr>
                  <p:cNvPr id="13" name="Picture 12">
                    <a:extLst>
                      <a:ext uri="{FF2B5EF4-FFF2-40B4-BE49-F238E27FC236}">
                        <a16:creationId xmlns:a16="http://schemas.microsoft.com/office/drawing/2014/main" id="{C61D9F0F-66E8-8740-95BC-8CA748494762}"/>
                      </a:ext>
                    </a:extLst>
                  </p:cNvPr>
                  <p:cNvPicPr>
                    <a:picLocks noChangeAspect="1"/>
                  </p:cNvPicPr>
                  <p:nvPr/>
                </p:nvPicPr>
                <p:blipFill>
                  <a:blip r:embed="rId5"/>
                  <a:stretch>
                    <a:fillRect/>
                  </a:stretch>
                </p:blipFill>
                <p:spPr>
                  <a:xfrm>
                    <a:off x="1496859" y="3881629"/>
                    <a:ext cx="641509" cy="822947"/>
                  </a:xfrm>
                  <a:prstGeom prst="rect">
                    <a:avLst/>
                  </a:prstGeom>
                </p:spPr>
              </p:pic>
              <p:pic>
                <p:nvPicPr>
                  <p:cNvPr id="14" name="Picture 13">
                    <a:extLst>
                      <a:ext uri="{FF2B5EF4-FFF2-40B4-BE49-F238E27FC236}">
                        <a16:creationId xmlns:a16="http://schemas.microsoft.com/office/drawing/2014/main" id="{079888FA-05AF-FC44-8CE5-03087897B8CE}"/>
                      </a:ext>
                    </a:extLst>
                  </p:cNvPr>
                  <p:cNvPicPr>
                    <a:picLocks noChangeAspect="1"/>
                  </p:cNvPicPr>
                  <p:nvPr/>
                </p:nvPicPr>
                <p:blipFill>
                  <a:blip r:embed="rId6"/>
                  <a:stretch>
                    <a:fillRect/>
                  </a:stretch>
                </p:blipFill>
                <p:spPr>
                  <a:xfrm>
                    <a:off x="611431" y="3872546"/>
                    <a:ext cx="684691" cy="822946"/>
                  </a:xfrm>
                  <a:prstGeom prst="rect">
                    <a:avLst/>
                  </a:prstGeom>
                </p:spPr>
              </p:pic>
              <p:sp>
                <p:nvSpPr>
                  <p:cNvPr id="25" name="TextBox 24">
                    <a:extLst>
                      <a:ext uri="{FF2B5EF4-FFF2-40B4-BE49-F238E27FC236}">
                        <a16:creationId xmlns:a16="http://schemas.microsoft.com/office/drawing/2014/main" id="{E5A06064-F218-EA4F-B990-B3CC0C9901CD}"/>
                      </a:ext>
                    </a:extLst>
                  </p:cNvPr>
                  <p:cNvSpPr txBox="1"/>
                  <p:nvPr/>
                </p:nvSpPr>
                <p:spPr>
                  <a:xfrm>
                    <a:off x="562472" y="5334561"/>
                    <a:ext cx="804025" cy="346249"/>
                  </a:xfrm>
                  <a:prstGeom prst="rect">
                    <a:avLst/>
                  </a:prstGeom>
                  <a:noFill/>
                </p:spPr>
                <p:txBody>
                  <a:bodyPr wrap="square" rtlCol="0">
                    <a:spAutoFit/>
                  </a:bodyPr>
                  <a:lstStyle/>
                  <a:p>
                    <a:r>
                      <a:rPr lang="en-US" sz="2500" dirty="0"/>
                      <a:t>“… girls could write just as well as the boys!”</a:t>
                    </a:r>
                  </a:p>
                </p:txBody>
              </p:sp>
              <p:sp>
                <p:nvSpPr>
                  <p:cNvPr id="34" name="TextBox 33">
                    <a:extLst>
                      <a:ext uri="{FF2B5EF4-FFF2-40B4-BE49-F238E27FC236}">
                        <a16:creationId xmlns:a16="http://schemas.microsoft.com/office/drawing/2014/main" id="{1E796863-F2E3-8D4E-A62B-6166E1576E04}"/>
                      </a:ext>
                    </a:extLst>
                  </p:cNvPr>
                  <p:cNvSpPr txBox="1"/>
                  <p:nvPr/>
                </p:nvSpPr>
                <p:spPr>
                  <a:xfrm>
                    <a:off x="1488711" y="5448628"/>
                    <a:ext cx="804025" cy="346249"/>
                  </a:xfrm>
                  <a:prstGeom prst="rect">
                    <a:avLst/>
                  </a:prstGeom>
                  <a:noFill/>
                </p:spPr>
                <p:txBody>
                  <a:bodyPr wrap="square" rtlCol="0">
                    <a:spAutoFit/>
                  </a:bodyPr>
                  <a:lstStyle/>
                  <a:p>
                    <a:r>
                      <a:rPr lang="en-US" sz="2500" dirty="0"/>
                      <a:t>“</a:t>
                    </a:r>
                    <a:r>
                      <a:rPr lang="en-US" sz="2500" i="1" dirty="0"/>
                      <a:t>other girls</a:t>
                    </a:r>
                    <a:r>
                      <a:rPr lang="en-US" sz="2500" dirty="0"/>
                      <a:t> carried … dolls, [but] Joan carried … lizard!”</a:t>
                    </a:r>
                  </a:p>
                </p:txBody>
              </p:sp>
              <p:sp>
                <p:nvSpPr>
                  <p:cNvPr id="35" name="TextBox 34">
                    <a:extLst>
                      <a:ext uri="{FF2B5EF4-FFF2-40B4-BE49-F238E27FC236}">
                        <a16:creationId xmlns:a16="http://schemas.microsoft.com/office/drawing/2014/main" id="{1CA7CB2C-D81A-B64A-8325-8CE9C3290296}"/>
                      </a:ext>
                    </a:extLst>
                  </p:cNvPr>
                  <p:cNvSpPr txBox="1"/>
                  <p:nvPr/>
                </p:nvSpPr>
                <p:spPr>
                  <a:xfrm>
                    <a:off x="2377096" y="5094208"/>
                    <a:ext cx="804025" cy="453116"/>
                  </a:xfrm>
                  <a:prstGeom prst="rect">
                    <a:avLst/>
                  </a:prstGeom>
                  <a:noFill/>
                </p:spPr>
                <p:txBody>
                  <a:bodyPr wrap="square" rtlCol="0">
                    <a:spAutoFit/>
                  </a:bodyPr>
                  <a:lstStyle/>
                  <a:p>
                    <a:r>
                      <a:rPr lang="en-US" sz="2500" dirty="0"/>
                      <a:t>”[Amelia Earhart] flew … faster than any man or woman ever!”</a:t>
                    </a:r>
                  </a:p>
                </p:txBody>
              </p:sp>
              <p:sp>
                <p:nvSpPr>
                  <p:cNvPr id="27" name="TextBox 26">
                    <a:extLst>
                      <a:ext uri="{FF2B5EF4-FFF2-40B4-BE49-F238E27FC236}">
                        <a16:creationId xmlns:a16="http://schemas.microsoft.com/office/drawing/2014/main" id="{A09DB8C3-56A3-A947-BB10-FEF13BA3DA38}"/>
                      </a:ext>
                    </a:extLst>
                  </p:cNvPr>
                  <p:cNvSpPr txBox="1"/>
                  <p:nvPr/>
                </p:nvSpPr>
                <p:spPr>
                  <a:xfrm>
                    <a:off x="3584054" y="4000458"/>
                    <a:ext cx="442019" cy="148759"/>
                  </a:xfrm>
                  <a:prstGeom prst="rect">
                    <a:avLst/>
                  </a:prstGeom>
                  <a:noFill/>
                </p:spPr>
                <p:txBody>
                  <a:bodyPr wrap="none" rtlCol="0">
                    <a:spAutoFit/>
                  </a:bodyPr>
                  <a:lstStyle/>
                  <a:p>
                    <a:r>
                      <a:rPr lang="en-US" sz="2880" dirty="0"/>
                      <a:t>Yes or No</a:t>
                    </a:r>
                  </a:p>
                </p:txBody>
              </p:sp>
              <p:cxnSp>
                <p:nvCxnSpPr>
                  <p:cNvPr id="37" name="Straight Arrow Connector 36">
                    <a:extLst>
                      <a:ext uri="{FF2B5EF4-FFF2-40B4-BE49-F238E27FC236}">
                        <a16:creationId xmlns:a16="http://schemas.microsoft.com/office/drawing/2014/main" id="{58C9BC0E-4F31-264C-B923-DD747B39155C}"/>
                      </a:ext>
                    </a:extLst>
                  </p:cNvPr>
                  <p:cNvCxnSpPr>
                    <a:cxnSpLocks/>
                  </p:cNvCxnSpPr>
                  <p:nvPr/>
                </p:nvCxnSpPr>
                <p:spPr>
                  <a:xfrm flipH="1">
                    <a:off x="3449612" y="4177058"/>
                    <a:ext cx="289036" cy="17551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45" name="TextBox 44">
                    <a:extLst>
                      <a:ext uri="{FF2B5EF4-FFF2-40B4-BE49-F238E27FC236}">
                        <a16:creationId xmlns:a16="http://schemas.microsoft.com/office/drawing/2014/main" id="{C90AD3A5-23D7-9E43-8EB4-977F6BA3C2FB}"/>
                      </a:ext>
                    </a:extLst>
                  </p:cNvPr>
                  <p:cNvSpPr txBox="1"/>
                  <p:nvPr/>
                </p:nvSpPr>
                <p:spPr>
                  <a:xfrm>
                    <a:off x="4180786" y="4003089"/>
                    <a:ext cx="115190" cy="148759"/>
                  </a:xfrm>
                  <a:prstGeom prst="rect">
                    <a:avLst/>
                  </a:prstGeom>
                  <a:noFill/>
                </p:spPr>
                <p:txBody>
                  <a:bodyPr wrap="square" rtlCol="0">
                    <a:spAutoFit/>
                  </a:bodyPr>
                  <a:lstStyle/>
                  <a:p>
                    <a:r>
                      <a:rPr lang="en-US" sz="2880" dirty="0"/>
                      <a:t>0</a:t>
                    </a:r>
                  </a:p>
                </p:txBody>
              </p:sp>
              <p:sp>
                <p:nvSpPr>
                  <p:cNvPr id="46" name="TextBox 45">
                    <a:extLst>
                      <a:ext uri="{FF2B5EF4-FFF2-40B4-BE49-F238E27FC236}">
                        <a16:creationId xmlns:a16="http://schemas.microsoft.com/office/drawing/2014/main" id="{FEC3B178-A758-3D41-947B-FFE31D612522}"/>
                      </a:ext>
                    </a:extLst>
                  </p:cNvPr>
                  <p:cNvSpPr txBox="1"/>
                  <p:nvPr/>
                </p:nvSpPr>
                <p:spPr>
                  <a:xfrm>
                    <a:off x="3359202" y="4901515"/>
                    <a:ext cx="115190" cy="148759"/>
                  </a:xfrm>
                  <a:prstGeom prst="rect">
                    <a:avLst/>
                  </a:prstGeom>
                  <a:noFill/>
                </p:spPr>
                <p:txBody>
                  <a:bodyPr wrap="square" rtlCol="0">
                    <a:spAutoFit/>
                  </a:bodyPr>
                  <a:lstStyle/>
                  <a:p>
                    <a:r>
                      <a:rPr lang="en-US" sz="2880" dirty="0"/>
                      <a:t>1</a:t>
                    </a:r>
                  </a:p>
                </p:txBody>
              </p:sp>
              <p:sp>
                <p:nvSpPr>
                  <p:cNvPr id="47" name="TextBox 46">
                    <a:extLst>
                      <a:ext uri="{FF2B5EF4-FFF2-40B4-BE49-F238E27FC236}">
                        <a16:creationId xmlns:a16="http://schemas.microsoft.com/office/drawing/2014/main" id="{46A08986-2C73-2A47-AF98-D5E855915F1D}"/>
                      </a:ext>
                    </a:extLst>
                  </p:cNvPr>
                  <p:cNvSpPr txBox="1"/>
                  <p:nvPr/>
                </p:nvSpPr>
                <p:spPr>
                  <a:xfrm>
                    <a:off x="3711552" y="4917413"/>
                    <a:ext cx="115190" cy="148759"/>
                  </a:xfrm>
                  <a:prstGeom prst="rect">
                    <a:avLst/>
                  </a:prstGeom>
                  <a:noFill/>
                </p:spPr>
                <p:txBody>
                  <a:bodyPr wrap="square" rtlCol="0">
                    <a:spAutoFit/>
                  </a:bodyPr>
                  <a:lstStyle/>
                  <a:p>
                    <a:r>
                      <a:rPr lang="en-US" sz="2880" dirty="0"/>
                      <a:t>2</a:t>
                    </a:r>
                  </a:p>
                </p:txBody>
              </p:sp>
              <p:sp>
                <p:nvSpPr>
                  <p:cNvPr id="48" name="TextBox 47">
                    <a:extLst>
                      <a:ext uri="{FF2B5EF4-FFF2-40B4-BE49-F238E27FC236}">
                        <a16:creationId xmlns:a16="http://schemas.microsoft.com/office/drawing/2014/main" id="{1397DD9D-FDE6-854A-83E3-F49364E55DA9}"/>
                      </a:ext>
                    </a:extLst>
                  </p:cNvPr>
                  <p:cNvSpPr txBox="1"/>
                  <p:nvPr/>
                </p:nvSpPr>
                <p:spPr>
                  <a:xfrm>
                    <a:off x="4074214" y="4917413"/>
                    <a:ext cx="104718" cy="215444"/>
                  </a:xfrm>
                  <a:prstGeom prst="rect">
                    <a:avLst/>
                  </a:prstGeom>
                  <a:noFill/>
                </p:spPr>
                <p:txBody>
                  <a:bodyPr wrap="square" rtlCol="0">
                    <a:noAutofit/>
                  </a:bodyPr>
                  <a:lstStyle/>
                  <a:p>
                    <a:r>
                      <a:rPr lang="en-US" sz="2880" dirty="0"/>
                      <a:t>3</a:t>
                    </a:r>
                  </a:p>
                </p:txBody>
              </p:sp>
              <p:cxnSp>
                <p:nvCxnSpPr>
                  <p:cNvPr id="50" name="Straight Arrow Connector 49">
                    <a:extLst>
                      <a:ext uri="{FF2B5EF4-FFF2-40B4-BE49-F238E27FC236}">
                        <a16:creationId xmlns:a16="http://schemas.microsoft.com/office/drawing/2014/main" id="{13944ED1-8FA8-2243-AA69-8D250DE39007}"/>
                      </a:ext>
                    </a:extLst>
                  </p:cNvPr>
                  <p:cNvCxnSpPr/>
                  <p:nvPr/>
                </p:nvCxnSpPr>
                <p:spPr>
                  <a:xfrm>
                    <a:off x="3786197" y="4182144"/>
                    <a:ext cx="0" cy="1705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51" name="Straight Arrow Connector 50">
                    <a:extLst>
                      <a:ext uri="{FF2B5EF4-FFF2-40B4-BE49-F238E27FC236}">
                        <a16:creationId xmlns:a16="http://schemas.microsoft.com/office/drawing/2014/main" id="{5B134070-2DC0-124C-9325-902DD3F539F9}"/>
                      </a:ext>
                    </a:extLst>
                  </p:cNvPr>
                  <p:cNvCxnSpPr>
                    <a:cxnSpLocks/>
                  </p:cNvCxnSpPr>
                  <p:nvPr/>
                </p:nvCxnSpPr>
                <p:spPr>
                  <a:xfrm>
                    <a:off x="3853338" y="4184372"/>
                    <a:ext cx="241464" cy="151939"/>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4" name="TextBox 53">
                    <a:extLst>
                      <a:ext uri="{FF2B5EF4-FFF2-40B4-BE49-F238E27FC236}">
                        <a16:creationId xmlns:a16="http://schemas.microsoft.com/office/drawing/2014/main" id="{C78BC2AF-0175-3C44-8380-6B6550AEE783}"/>
                      </a:ext>
                    </a:extLst>
                  </p:cNvPr>
                  <p:cNvSpPr txBox="1"/>
                  <p:nvPr/>
                </p:nvSpPr>
                <p:spPr>
                  <a:xfrm>
                    <a:off x="645531" y="4704576"/>
                    <a:ext cx="617976" cy="333425"/>
                  </a:xfrm>
                  <a:prstGeom prst="rect">
                    <a:avLst/>
                  </a:prstGeom>
                  <a:noFill/>
                </p:spPr>
                <p:txBody>
                  <a:bodyPr wrap="none" rtlCol="0">
                    <a:spAutoFit/>
                  </a:bodyPr>
                  <a:lstStyle/>
                  <a:p>
                    <a:r>
                      <a:rPr lang="en-US" sz="3600" dirty="0"/>
                      <a:t>Girl-to-Boy</a:t>
                    </a:r>
                  </a:p>
                  <a:p>
                    <a:pPr algn="ctr"/>
                    <a:r>
                      <a:rPr lang="en-US" sz="3600" dirty="0"/>
                      <a:t>(</a:t>
                    </a:r>
                    <a:r>
                      <a:rPr lang="en-US" sz="3600" dirty="0" err="1"/>
                      <a:t>girlBoy</a:t>
                    </a:r>
                    <a:r>
                      <a:rPr lang="en-US" sz="3600" dirty="0"/>
                      <a:t>)</a:t>
                    </a:r>
                  </a:p>
                </p:txBody>
              </p:sp>
              <p:sp>
                <p:nvSpPr>
                  <p:cNvPr id="55" name="TextBox 54">
                    <a:extLst>
                      <a:ext uri="{FF2B5EF4-FFF2-40B4-BE49-F238E27FC236}">
                        <a16:creationId xmlns:a16="http://schemas.microsoft.com/office/drawing/2014/main" id="{DDF63321-9211-C842-8649-1F65DFD5A351}"/>
                      </a:ext>
                    </a:extLst>
                  </p:cNvPr>
                  <p:cNvSpPr txBox="1"/>
                  <p:nvPr/>
                </p:nvSpPr>
                <p:spPr>
                  <a:xfrm>
                    <a:off x="1427005" y="4704576"/>
                    <a:ext cx="804025" cy="487313"/>
                  </a:xfrm>
                  <a:prstGeom prst="rect">
                    <a:avLst/>
                  </a:prstGeom>
                  <a:noFill/>
                </p:spPr>
                <p:txBody>
                  <a:bodyPr wrap="square" rtlCol="0">
                    <a:spAutoFit/>
                  </a:bodyPr>
                  <a:lstStyle/>
                  <a:p>
                    <a:pPr algn="ctr"/>
                    <a:r>
                      <a:rPr lang="en-US" sz="3600" dirty="0"/>
                      <a:t>Denigrating Girlish Things (</a:t>
                    </a:r>
                    <a:r>
                      <a:rPr lang="en-US" sz="3600" dirty="0" err="1"/>
                      <a:t>dissGirl</a:t>
                    </a:r>
                    <a:r>
                      <a:rPr lang="en-US" sz="3600" dirty="0"/>
                      <a:t>)</a:t>
                    </a:r>
                  </a:p>
                </p:txBody>
              </p:sp>
              <p:sp>
                <p:nvSpPr>
                  <p:cNvPr id="56" name="TextBox 55">
                    <a:extLst>
                      <a:ext uri="{FF2B5EF4-FFF2-40B4-BE49-F238E27FC236}">
                        <a16:creationId xmlns:a16="http://schemas.microsoft.com/office/drawing/2014/main" id="{D56D8833-C93A-6245-AEE3-11EC137E545B}"/>
                      </a:ext>
                    </a:extLst>
                  </p:cNvPr>
                  <p:cNvSpPr txBox="1"/>
                  <p:nvPr/>
                </p:nvSpPr>
                <p:spPr>
                  <a:xfrm>
                    <a:off x="2331372" y="4704576"/>
                    <a:ext cx="831531" cy="333425"/>
                  </a:xfrm>
                  <a:prstGeom prst="rect">
                    <a:avLst/>
                  </a:prstGeom>
                  <a:noFill/>
                </p:spPr>
                <p:txBody>
                  <a:bodyPr wrap="none" rtlCol="0">
                    <a:spAutoFit/>
                  </a:bodyPr>
                  <a:lstStyle/>
                  <a:p>
                    <a:r>
                      <a:rPr lang="en-US" sz="3600" dirty="0"/>
                      <a:t>Exceptionalism</a:t>
                    </a:r>
                  </a:p>
                  <a:p>
                    <a:pPr algn="ctr"/>
                    <a:r>
                      <a:rPr lang="en-US" sz="3600" dirty="0"/>
                      <a:t>(</a:t>
                    </a:r>
                    <a:r>
                      <a:rPr lang="en-US" sz="3600" dirty="0" err="1"/>
                      <a:t>excep</a:t>
                    </a:r>
                    <a:r>
                      <a:rPr lang="en-US" sz="3600" dirty="0"/>
                      <a:t>)</a:t>
                    </a:r>
                  </a:p>
                </p:txBody>
              </p:sp>
            </p:grpSp>
            <p:cxnSp>
              <p:nvCxnSpPr>
                <p:cNvPr id="38" name="Straight Arrow Connector 37">
                  <a:extLst>
                    <a:ext uri="{FF2B5EF4-FFF2-40B4-BE49-F238E27FC236}">
                      <a16:creationId xmlns:a16="http://schemas.microsoft.com/office/drawing/2014/main" id="{D43F25CE-6757-AF4D-8BA9-1065DD6C70B0}"/>
                    </a:ext>
                  </a:extLst>
                </p:cNvPr>
                <p:cNvCxnSpPr/>
                <p:nvPr/>
              </p:nvCxnSpPr>
              <p:spPr>
                <a:xfrm>
                  <a:off x="3407572" y="4735303"/>
                  <a:ext cx="0" cy="1705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a:extLst>
                    <a:ext uri="{FF2B5EF4-FFF2-40B4-BE49-F238E27FC236}">
                      <a16:creationId xmlns:a16="http://schemas.microsoft.com/office/drawing/2014/main" id="{2C9C80F3-6681-3043-B14D-AF79D0EC4F14}"/>
                    </a:ext>
                  </a:extLst>
                </p:cNvPr>
                <p:cNvCxnSpPr/>
                <p:nvPr/>
              </p:nvCxnSpPr>
              <p:spPr>
                <a:xfrm>
                  <a:off x="3762958" y="4746830"/>
                  <a:ext cx="0" cy="1705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2AEAF987-D8AD-6048-AB21-B919191F3B6F}"/>
                    </a:ext>
                  </a:extLst>
                </p:cNvPr>
                <p:cNvCxnSpPr/>
                <p:nvPr/>
              </p:nvCxnSpPr>
              <p:spPr>
                <a:xfrm>
                  <a:off x="4122275" y="4747239"/>
                  <a:ext cx="0" cy="170583"/>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2C9089A2-9F55-8C40-AFD9-34E38257EED9}"/>
                    </a:ext>
                  </a:extLst>
                </p:cNvPr>
                <p:cNvCxnSpPr>
                  <a:cxnSpLocks/>
                </p:cNvCxnSpPr>
                <p:nvPr/>
              </p:nvCxnSpPr>
              <p:spPr>
                <a:xfrm>
                  <a:off x="4040513" y="4071530"/>
                  <a:ext cx="115614"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
            <p:nvSpPr>
              <p:cNvPr id="62" name="TextBox 61">
                <a:extLst>
                  <a:ext uri="{FF2B5EF4-FFF2-40B4-BE49-F238E27FC236}">
                    <a16:creationId xmlns:a16="http://schemas.microsoft.com/office/drawing/2014/main" id="{69DF8795-C889-DD48-B58D-AFCC925BD195}"/>
                  </a:ext>
                </a:extLst>
              </p:cNvPr>
              <p:cNvSpPr txBox="1"/>
              <p:nvPr/>
            </p:nvSpPr>
            <p:spPr>
              <a:xfrm>
                <a:off x="928318" y="22817973"/>
                <a:ext cx="3306971" cy="861774"/>
              </a:xfrm>
              <a:prstGeom prst="rect">
                <a:avLst/>
              </a:prstGeom>
              <a:noFill/>
            </p:spPr>
            <p:txBody>
              <a:bodyPr wrap="square" rtlCol="0">
                <a:spAutoFit/>
              </a:bodyPr>
              <a:lstStyle/>
              <a:p>
                <a:pPr algn="ctr"/>
                <a:r>
                  <a:rPr lang="en-US" sz="2500" dirty="0"/>
                  <a:t>Subject/complement directional statements:</a:t>
                </a:r>
              </a:p>
            </p:txBody>
          </p:sp>
          <p:sp>
            <p:nvSpPr>
              <p:cNvPr id="63" name="TextBox 62">
                <a:extLst>
                  <a:ext uri="{FF2B5EF4-FFF2-40B4-BE49-F238E27FC236}">
                    <a16:creationId xmlns:a16="http://schemas.microsoft.com/office/drawing/2014/main" id="{72811144-4BA5-DE49-9F38-C98987ED1E5A}"/>
                  </a:ext>
                </a:extLst>
              </p:cNvPr>
              <p:cNvSpPr txBox="1"/>
              <p:nvPr/>
            </p:nvSpPr>
            <p:spPr>
              <a:xfrm>
                <a:off x="4099017" y="23260544"/>
                <a:ext cx="3306971" cy="861774"/>
              </a:xfrm>
              <a:prstGeom prst="rect">
                <a:avLst/>
              </a:prstGeom>
              <a:noFill/>
            </p:spPr>
            <p:txBody>
              <a:bodyPr wrap="square" rtlCol="0">
                <a:spAutoFit/>
              </a:bodyPr>
              <a:lstStyle/>
              <a:p>
                <a:pPr algn="ctr"/>
                <a:r>
                  <a:rPr lang="en-US" sz="2500" dirty="0"/>
                  <a:t>Denigrating girlish preferences:</a:t>
                </a:r>
              </a:p>
            </p:txBody>
          </p:sp>
        </p:grpSp>
      </p:grpSp>
      <p:grpSp>
        <p:nvGrpSpPr>
          <p:cNvPr id="72" name="Group 71">
            <a:extLst>
              <a:ext uri="{FF2B5EF4-FFF2-40B4-BE49-F238E27FC236}">
                <a16:creationId xmlns:a16="http://schemas.microsoft.com/office/drawing/2014/main" id="{A80C3BBE-8BDF-BC44-9B8F-620B4F12FF05}"/>
              </a:ext>
            </a:extLst>
          </p:cNvPr>
          <p:cNvGrpSpPr/>
          <p:nvPr/>
        </p:nvGrpSpPr>
        <p:grpSpPr>
          <a:xfrm>
            <a:off x="32796366" y="24983229"/>
            <a:ext cx="9246035" cy="1734378"/>
            <a:chOff x="32258000" y="23703737"/>
            <a:chExt cx="9246035" cy="1734378"/>
          </a:xfrm>
        </p:grpSpPr>
        <p:sp>
          <p:nvSpPr>
            <p:cNvPr id="26" name="TextBox 25">
              <a:extLst>
                <a:ext uri="{FF2B5EF4-FFF2-40B4-BE49-F238E27FC236}">
                  <a16:creationId xmlns:a16="http://schemas.microsoft.com/office/drawing/2014/main" id="{2A51D16C-AFD6-8F42-B365-D7A7C41F2C96}"/>
                </a:ext>
              </a:extLst>
            </p:cNvPr>
            <p:cNvSpPr txBox="1"/>
            <p:nvPr/>
          </p:nvSpPr>
          <p:spPr>
            <a:xfrm>
              <a:off x="32258000" y="23729955"/>
              <a:ext cx="4251708" cy="1708160"/>
            </a:xfrm>
            <a:prstGeom prst="rect">
              <a:avLst/>
            </a:prstGeom>
            <a:noFill/>
            <a:ln>
              <a:solidFill>
                <a:srgbClr val="FF0000"/>
              </a:solidFill>
            </a:ln>
          </p:spPr>
          <p:txBody>
            <a:bodyPr wrap="square" rtlCol="0">
              <a:spAutoFit/>
            </a:bodyPr>
            <a:lstStyle/>
            <a:p>
              <a:pPr algn="ctr"/>
              <a:r>
                <a:rPr lang="en-US" sz="3500" dirty="0"/>
                <a:t>Amelia Earhart flew faster than any man or woman ever</a:t>
              </a:r>
            </a:p>
          </p:txBody>
        </p:sp>
        <p:sp>
          <p:nvSpPr>
            <p:cNvPr id="67" name="TextBox 66">
              <a:extLst>
                <a:ext uri="{FF2B5EF4-FFF2-40B4-BE49-F238E27FC236}">
                  <a16:creationId xmlns:a16="http://schemas.microsoft.com/office/drawing/2014/main" id="{5D9770F2-3841-8944-9016-4D4FDCADA3D8}"/>
                </a:ext>
              </a:extLst>
            </p:cNvPr>
            <p:cNvSpPr txBox="1"/>
            <p:nvPr/>
          </p:nvSpPr>
          <p:spPr>
            <a:xfrm>
              <a:off x="37252327" y="23703737"/>
              <a:ext cx="4251708" cy="1708160"/>
            </a:xfrm>
            <a:prstGeom prst="rect">
              <a:avLst/>
            </a:prstGeom>
            <a:noFill/>
            <a:ln>
              <a:solidFill>
                <a:srgbClr val="00B050"/>
              </a:solidFill>
            </a:ln>
          </p:spPr>
          <p:txBody>
            <a:bodyPr wrap="square" rtlCol="0">
              <a:spAutoFit/>
            </a:bodyPr>
            <a:lstStyle/>
            <a:p>
              <a:pPr algn="ctr"/>
              <a:r>
                <a:rPr lang="en-US" sz="3500" dirty="0"/>
                <a:t>Amelia Earhart flew very fast and very high.</a:t>
              </a:r>
            </a:p>
          </p:txBody>
        </p:sp>
        <p:cxnSp>
          <p:nvCxnSpPr>
            <p:cNvPr id="68" name="Straight Arrow Connector 67">
              <a:extLst>
                <a:ext uri="{FF2B5EF4-FFF2-40B4-BE49-F238E27FC236}">
                  <a16:creationId xmlns:a16="http://schemas.microsoft.com/office/drawing/2014/main" id="{95E81498-3000-D246-89AB-242AE4240E43}"/>
                </a:ext>
              </a:extLst>
            </p:cNvPr>
            <p:cNvCxnSpPr>
              <a:cxnSpLocks/>
            </p:cNvCxnSpPr>
            <p:nvPr/>
          </p:nvCxnSpPr>
          <p:spPr>
            <a:xfrm>
              <a:off x="36674020" y="24548608"/>
              <a:ext cx="41621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Connector 28">
              <a:extLst>
                <a:ext uri="{FF2B5EF4-FFF2-40B4-BE49-F238E27FC236}">
                  <a16:creationId xmlns:a16="http://schemas.microsoft.com/office/drawing/2014/main" id="{E2F38A10-0359-AD49-8F6A-B37E2AE1EF44}"/>
                </a:ext>
              </a:extLst>
            </p:cNvPr>
            <p:cNvCxnSpPr>
              <a:cxnSpLocks/>
            </p:cNvCxnSpPr>
            <p:nvPr/>
          </p:nvCxnSpPr>
          <p:spPr>
            <a:xfrm>
              <a:off x="32258000" y="23799119"/>
              <a:ext cx="4236083" cy="1638996"/>
            </a:xfrm>
            <a:prstGeom prst="line">
              <a:avLst/>
            </a:prstGeom>
            <a:ln w="3175">
              <a:prstDash val="sysDot"/>
            </a:ln>
          </p:spPr>
          <p:style>
            <a:lnRef idx="1">
              <a:schemeClr val="dk1"/>
            </a:lnRef>
            <a:fillRef idx="0">
              <a:schemeClr val="dk1"/>
            </a:fillRef>
            <a:effectRef idx="0">
              <a:schemeClr val="dk1"/>
            </a:effectRef>
            <a:fontRef idx="minor">
              <a:schemeClr val="tx1"/>
            </a:fontRef>
          </p:style>
        </p:cxnSp>
        <p:cxnSp>
          <p:nvCxnSpPr>
            <p:cNvPr id="42" name="Straight Connector 41">
              <a:extLst>
                <a:ext uri="{FF2B5EF4-FFF2-40B4-BE49-F238E27FC236}">
                  <a16:creationId xmlns:a16="http://schemas.microsoft.com/office/drawing/2014/main" id="{51B9EC81-138C-0646-B342-3CF177DCDE87}"/>
                </a:ext>
              </a:extLst>
            </p:cNvPr>
            <p:cNvCxnSpPr>
              <a:cxnSpLocks/>
            </p:cNvCxnSpPr>
            <p:nvPr/>
          </p:nvCxnSpPr>
          <p:spPr>
            <a:xfrm flipV="1">
              <a:off x="32303436" y="23729955"/>
              <a:ext cx="4206272" cy="1661068"/>
            </a:xfrm>
            <a:prstGeom prst="line">
              <a:avLst/>
            </a:prstGeom>
            <a:ln w="3175">
              <a:prstDash val="sysDot"/>
            </a:ln>
          </p:spPr>
          <p:style>
            <a:lnRef idx="1">
              <a:schemeClr val="dk1"/>
            </a:lnRef>
            <a:fillRef idx="0">
              <a:schemeClr val="dk1"/>
            </a:fillRef>
            <a:effectRef idx="0">
              <a:schemeClr val="dk1"/>
            </a:effectRef>
            <a:fontRef idx="minor">
              <a:schemeClr val="tx1"/>
            </a:fontRef>
          </p:style>
        </p:cxnSp>
      </p:grpSp>
      <p:pic>
        <p:nvPicPr>
          <p:cNvPr id="74" name="Picture 73">
            <a:extLst>
              <a:ext uri="{FF2B5EF4-FFF2-40B4-BE49-F238E27FC236}">
                <a16:creationId xmlns:a16="http://schemas.microsoft.com/office/drawing/2014/main" id="{7FABCF59-5955-AE4F-8694-AEA009B9C0AF}"/>
              </a:ext>
            </a:extLst>
          </p:cNvPr>
          <p:cNvPicPr>
            <a:picLocks noChangeAspect="1"/>
          </p:cNvPicPr>
          <p:nvPr/>
        </p:nvPicPr>
        <p:blipFill rotWithShape="1">
          <a:blip r:embed="rId7"/>
          <a:srcRect t="1400"/>
          <a:stretch/>
        </p:blipFill>
        <p:spPr>
          <a:xfrm>
            <a:off x="15874825" y="23617923"/>
            <a:ext cx="15683039" cy="6624102"/>
          </a:xfrm>
          <a:prstGeom prst="rect">
            <a:avLst/>
          </a:prstGeom>
        </p:spPr>
      </p:pic>
      <p:pic>
        <p:nvPicPr>
          <p:cNvPr id="76" name="Picture 75">
            <a:extLst>
              <a:ext uri="{FF2B5EF4-FFF2-40B4-BE49-F238E27FC236}">
                <a16:creationId xmlns:a16="http://schemas.microsoft.com/office/drawing/2014/main" id="{21D76957-92BB-114A-A6B6-82051284A27C}"/>
              </a:ext>
            </a:extLst>
          </p:cNvPr>
          <p:cNvPicPr>
            <a:picLocks noChangeAspect="1"/>
          </p:cNvPicPr>
          <p:nvPr/>
        </p:nvPicPr>
        <p:blipFill rotWithShape="1">
          <a:blip r:embed="rId8"/>
          <a:srcRect t="1160" b="1982"/>
          <a:stretch/>
        </p:blipFill>
        <p:spPr>
          <a:xfrm>
            <a:off x="16284025" y="6347917"/>
            <a:ext cx="14706551" cy="6126025"/>
          </a:xfrm>
          <a:prstGeom prst="rect">
            <a:avLst/>
          </a:prstGeom>
        </p:spPr>
      </p:pic>
      <p:sp>
        <p:nvSpPr>
          <p:cNvPr id="77" name="TextBox 76">
            <a:extLst>
              <a:ext uri="{FF2B5EF4-FFF2-40B4-BE49-F238E27FC236}">
                <a16:creationId xmlns:a16="http://schemas.microsoft.com/office/drawing/2014/main" id="{1151B1D8-F55D-9D48-B809-A4A8DD00BF33}"/>
              </a:ext>
            </a:extLst>
          </p:cNvPr>
          <p:cNvSpPr txBox="1"/>
          <p:nvPr/>
        </p:nvSpPr>
        <p:spPr>
          <a:xfrm>
            <a:off x="18672054" y="6380636"/>
            <a:ext cx="3759200" cy="430887"/>
          </a:xfrm>
          <a:prstGeom prst="rect">
            <a:avLst/>
          </a:prstGeom>
          <a:solidFill>
            <a:schemeClr val="bg1"/>
          </a:solidFill>
        </p:spPr>
        <p:txBody>
          <a:bodyPr wrap="square" rtlCol="0">
            <a:spAutoFit/>
          </a:bodyPr>
          <a:lstStyle/>
          <a:p>
            <a:r>
              <a:rPr lang="en-US" sz="2200" dirty="0"/>
              <a:t>female participants</a:t>
            </a:r>
          </a:p>
        </p:txBody>
      </p:sp>
      <p:sp>
        <p:nvSpPr>
          <p:cNvPr id="78" name="TextBox 77">
            <a:extLst>
              <a:ext uri="{FF2B5EF4-FFF2-40B4-BE49-F238E27FC236}">
                <a16:creationId xmlns:a16="http://schemas.microsoft.com/office/drawing/2014/main" id="{B313AFB0-7967-E443-8164-10A412069B85}"/>
              </a:ext>
            </a:extLst>
          </p:cNvPr>
          <p:cNvSpPr txBox="1"/>
          <p:nvPr/>
        </p:nvSpPr>
        <p:spPr>
          <a:xfrm>
            <a:off x="24310854" y="6397857"/>
            <a:ext cx="3759200" cy="430887"/>
          </a:xfrm>
          <a:prstGeom prst="rect">
            <a:avLst/>
          </a:prstGeom>
          <a:solidFill>
            <a:schemeClr val="bg1"/>
          </a:solidFill>
        </p:spPr>
        <p:txBody>
          <a:bodyPr wrap="square" rtlCol="0">
            <a:spAutoFit/>
          </a:bodyPr>
          <a:lstStyle/>
          <a:p>
            <a:r>
              <a:rPr lang="en-US" sz="2200" dirty="0"/>
              <a:t>male participants</a:t>
            </a:r>
          </a:p>
        </p:txBody>
      </p:sp>
      <p:sp>
        <p:nvSpPr>
          <p:cNvPr id="79" name="TextBox 78">
            <a:extLst>
              <a:ext uri="{FF2B5EF4-FFF2-40B4-BE49-F238E27FC236}">
                <a16:creationId xmlns:a16="http://schemas.microsoft.com/office/drawing/2014/main" id="{43408561-4377-3C46-90E2-4294D38D1109}"/>
              </a:ext>
            </a:extLst>
          </p:cNvPr>
          <p:cNvSpPr txBox="1"/>
          <p:nvPr/>
        </p:nvSpPr>
        <p:spPr>
          <a:xfrm>
            <a:off x="18520978" y="23667684"/>
            <a:ext cx="3759200" cy="430887"/>
          </a:xfrm>
          <a:prstGeom prst="rect">
            <a:avLst/>
          </a:prstGeom>
          <a:solidFill>
            <a:schemeClr val="bg1"/>
          </a:solidFill>
        </p:spPr>
        <p:txBody>
          <a:bodyPr wrap="square" rtlCol="0">
            <a:spAutoFit/>
          </a:bodyPr>
          <a:lstStyle/>
          <a:p>
            <a:r>
              <a:rPr lang="en-US" sz="2200" dirty="0"/>
              <a:t>female participants</a:t>
            </a:r>
          </a:p>
        </p:txBody>
      </p:sp>
      <p:sp>
        <p:nvSpPr>
          <p:cNvPr id="80" name="TextBox 79">
            <a:extLst>
              <a:ext uri="{FF2B5EF4-FFF2-40B4-BE49-F238E27FC236}">
                <a16:creationId xmlns:a16="http://schemas.microsoft.com/office/drawing/2014/main" id="{9EAC56A1-0D02-A245-891D-B9F9C50DDD00}"/>
              </a:ext>
            </a:extLst>
          </p:cNvPr>
          <p:cNvSpPr txBox="1"/>
          <p:nvPr/>
        </p:nvSpPr>
        <p:spPr>
          <a:xfrm>
            <a:off x="24159778" y="23684905"/>
            <a:ext cx="3759200" cy="430887"/>
          </a:xfrm>
          <a:prstGeom prst="rect">
            <a:avLst/>
          </a:prstGeom>
          <a:solidFill>
            <a:schemeClr val="bg1"/>
          </a:solidFill>
        </p:spPr>
        <p:txBody>
          <a:bodyPr wrap="square" rtlCol="0">
            <a:spAutoFit/>
          </a:bodyPr>
          <a:lstStyle/>
          <a:p>
            <a:r>
              <a:rPr lang="en-US" sz="2200" dirty="0"/>
              <a:t>male participants</a:t>
            </a:r>
          </a:p>
        </p:txBody>
      </p:sp>
    </p:spTree>
    <p:extLst>
      <p:ext uri="{BB962C8B-B14F-4D97-AF65-F5344CB8AC3E}">
        <p14:creationId xmlns:p14="http://schemas.microsoft.com/office/powerpoint/2010/main" val="230194552"/>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8934</TotalTime>
  <Words>715</Words>
  <Application>Microsoft Macintosh PowerPoint</Application>
  <PresentationFormat>Custom</PresentationFormat>
  <Paragraphs>81</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Aarthi Kishin Popat</dc:creator>
  <cp:lastModifiedBy>Aarthi Kishin Popat</cp:lastModifiedBy>
  <cp:revision>137</cp:revision>
  <cp:lastPrinted>2019-08-22T18:37:43Z</cp:lastPrinted>
  <dcterms:created xsi:type="dcterms:W3CDTF">2019-08-19T20:34:25Z</dcterms:created>
  <dcterms:modified xsi:type="dcterms:W3CDTF">2019-08-27T19:36:45Z</dcterms:modified>
</cp:coreProperties>
</file>

<file path=docProps/thumbnail.jpeg>
</file>